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3" r:id="rId11"/>
    <p:sldId id="264" r:id="rId12"/>
    <p:sldId id="262" r:id="rId13"/>
    <p:sldId id="265" r:id="rId14"/>
    <p:sldId id="266" r:id="rId15"/>
    <p:sldId id="267" r:id="rId16"/>
    <p:sldId id="268" r:id="rId17"/>
    <p:sldId id="269" r:id="rId18"/>
    <p:sldId id="270" r:id="rId19"/>
    <p:sldId id="271" r:id="rId20"/>
    <p:sldId id="272" r:id="rId21"/>
    <p:sldId id="273" r:id="rId22"/>
    <p:sldId id="274" r:id="rId23"/>
    <p:sldId id="275"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9" d="100"/>
          <a:sy n="99" d="100"/>
        </p:scale>
        <p:origin x="108" y="3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1B4E9321-54D8-40A1-8C6E-32C3CDC5EA14}" type="datetimeFigureOut">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1778232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4E9321-54D8-40A1-8C6E-32C3CDC5EA14}" type="datetimeFigureOut">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2825376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4E9321-54D8-40A1-8C6E-32C3CDC5EA14}" type="datetimeFigureOut">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3669075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4E9321-54D8-40A1-8C6E-32C3CDC5EA14}" type="datetimeFigureOut">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332040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1B4E9321-54D8-40A1-8C6E-32C3CDC5EA14}" type="datetimeFigureOut">
              <a:rPr lang="cs-CZ" smtClean="0"/>
              <a:t>01.10.2019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326635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B4E9321-54D8-40A1-8C6E-32C3CDC5EA14}" type="datetimeFigureOut">
              <a:rPr lang="cs-CZ" smtClean="0"/>
              <a:t>01.10.2019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843941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B4E9321-54D8-40A1-8C6E-32C3CDC5EA14}" type="datetimeFigureOut">
              <a:rPr lang="cs-CZ" smtClean="0"/>
              <a:t>01.10.2019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92550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B4E9321-54D8-40A1-8C6E-32C3CDC5EA14}" type="datetimeFigureOut">
              <a:rPr lang="cs-CZ" smtClean="0"/>
              <a:t>01.10.2019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3310075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B4E9321-54D8-40A1-8C6E-32C3CDC5EA14}" type="datetimeFigureOut">
              <a:rPr lang="cs-CZ" smtClean="0"/>
              <a:t>01.10.2019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649173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B4E9321-54D8-40A1-8C6E-32C3CDC5EA14}" type="datetimeFigureOut">
              <a:rPr lang="cs-CZ" smtClean="0"/>
              <a:t>01.10.2019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61978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B4E9321-54D8-40A1-8C6E-32C3CDC5EA14}" type="datetimeFigureOut">
              <a:rPr lang="cs-CZ" smtClean="0"/>
              <a:t>01.10.2019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FC4BF91-2919-4CFA-9879-AEB24110D8BF}" type="slidenum">
              <a:rPr lang="cs-CZ" smtClean="0"/>
              <a:t>‹#›</a:t>
            </a:fld>
            <a:endParaRPr lang="cs-CZ"/>
          </a:p>
        </p:txBody>
      </p:sp>
    </p:spTree>
    <p:extLst>
      <p:ext uri="{BB962C8B-B14F-4D97-AF65-F5344CB8AC3E}">
        <p14:creationId xmlns:p14="http://schemas.microsoft.com/office/powerpoint/2010/main" val="123411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E9321-54D8-40A1-8C6E-32C3CDC5EA14}" type="datetimeFigureOut">
              <a:rPr lang="cs-CZ" smtClean="0"/>
              <a:t>01.10.2019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4BF91-2919-4CFA-9879-AEB24110D8BF}" type="slidenum">
              <a:rPr lang="cs-CZ" smtClean="0"/>
              <a:t>‹#›</a:t>
            </a:fld>
            <a:endParaRPr lang="cs-CZ"/>
          </a:p>
        </p:txBody>
      </p:sp>
    </p:spTree>
    <p:extLst>
      <p:ext uri="{BB962C8B-B14F-4D97-AF65-F5344CB8AC3E}">
        <p14:creationId xmlns:p14="http://schemas.microsoft.com/office/powerpoint/2010/main" val="2949553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t>Co jsme dělali?</a:t>
            </a:r>
            <a:endParaRPr lang="cs-CZ" sz="4800" dirty="0"/>
          </a:p>
        </p:txBody>
      </p:sp>
      <p:sp>
        <p:nvSpPr>
          <p:cNvPr id="9" name="TextovéPole 8"/>
          <p:cNvSpPr txBox="1"/>
          <p:nvPr/>
        </p:nvSpPr>
        <p:spPr>
          <a:xfrm>
            <a:off x="145615" y="1409402"/>
            <a:ext cx="11900769" cy="4524315"/>
          </a:xfrm>
          <a:prstGeom prst="rect">
            <a:avLst/>
          </a:prstGeom>
          <a:noFill/>
        </p:spPr>
        <p:txBody>
          <a:bodyPr wrap="square" rtlCol="0">
            <a:spAutoFit/>
          </a:bodyPr>
          <a:lstStyle/>
          <a:p>
            <a:pPr algn="just"/>
            <a:r>
              <a:rPr lang="cs-CZ" sz="3200" dirty="0" smtClean="0"/>
              <a:t>Prováděli jsme revizi kapitol </a:t>
            </a:r>
            <a:r>
              <a:rPr lang="cs-CZ" sz="3200" i="1" dirty="0" smtClean="0"/>
              <a:t>„Charakteristika školy“</a:t>
            </a:r>
            <a:r>
              <a:rPr lang="cs-CZ" sz="3200" dirty="0" smtClean="0"/>
              <a:t>, </a:t>
            </a:r>
            <a:r>
              <a:rPr lang="cs-CZ" sz="3200" i="1" dirty="0" smtClean="0"/>
              <a:t>„Zaměření školy a její vize“ </a:t>
            </a:r>
            <a:r>
              <a:rPr lang="cs-CZ" sz="3200" dirty="0" smtClean="0"/>
              <a:t>a „</a:t>
            </a:r>
            <a:r>
              <a:rPr lang="cs-CZ" sz="3200" i="1" dirty="0" smtClean="0"/>
              <a:t>Výchovné a vzdělávací strategie“ </a:t>
            </a:r>
            <a:r>
              <a:rPr lang="cs-CZ" sz="3200" dirty="0" smtClean="0"/>
              <a:t>našeho ŠVP.</a:t>
            </a:r>
          </a:p>
          <a:p>
            <a:pPr algn="just"/>
            <a:endParaRPr lang="cs-CZ" sz="3200" dirty="0"/>
          </a:p>
          <a:p>
            <a:pPr algn="just"/>
            <a:r>
              <a:rPr lang="cs-CZ" sz="3200" dirty="0" smtClean="0"/>
              <a:t>Vyplňovali jsme online anketu, z níž byly dva výstupy:</a:t>
            </a:r>
          </a:p>
          <a:p>
            <a:pPr marL="457200" indent="-457200" algn="just">
              <a:buFontTx/>
              <a:buChar char="-"/>
            </a:pPr>
            <a:r>
              <a:rPr lang="cs-CZ" sz="3200" b="1" dirty="0" smtClean="0"/>
              <a:t>Tabulka hodnocení s komentáři</a:t>
            </a:r>
          </a:p>
          <a:p>
            <a:pPr marL="457200" indent="-457200" algn="just">
              <a:buFontTx/>
              <a:buChar char="-"/>
            </a:pPr>
            <a:r>
              <a:rPr lang="cs-CZ" sz="3200" b="1" dirty="0" smtClean="0"/>
              <a:t>Grafy bodového ohodnocení</a:t>
            </a:r>
          </a:p>
          <a:p>
            <a:pPr marL="457200" indent="-457200" algn="just">
              <a:buFontTx/>
              <a:buChar char="-"/>
            </a:pPr>
            <a:endParaRPr lang="cs-CZ" sz="3200" dirty="0"/>
          </a:p>
          <a:p>
            <a:pPr algn="just"/>
            <a:r>
              <a:rPr lang="cs-CZ" sz="3200" dirty="0" smtClean="0"/>
              <a:t>Na poradě 27. srpna 2019 jsme si dali úkol si na dnešek výsledky projít a připravit se na diskuzi.</a:t>
            </a:r>
          </a:p>
        </p:txBody>
      </p:sp>
    </p:spTree>
    <p:extLst>
      <p:ext uri="{BB962C8B-B14F-4D97-AF65-F5344CB8AC3E}">
        <p14:creationId xmlns:p14="http://schemas.microsoft.com/office/powerpoint/2010/main" val="76789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mph" presetSubtype="2" fill="hold" grpId="1" nodeType="afterEffect">
                                  <p:stCondLst>
                                    <p:cond delay="0"/>
                                  </p:stCondLst>
                                  <p:childTnLst>
                                    <p:animClr clrSpc="rgb" dir="cw">
                                      <p:cBhvr override="childStyle">
                                        <p:cTn id="12" dur="2000" fill="hold"/>
                                        <p:tgtEl>
                                          <p:spTgt spid="8"/>
                                        </p:tgtEl>
                                        <p:attrNameLst>
                                          <p:attrName>style.color</p:attrName>
                                        </p:attrNameLst>
                                      </p:cBhvr>
                                      <p:to>
                                        <a:srgbClr val="FC3222"/>
                                      </p:to>
                                    </p:animClr>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9">
                                            <p:txEl>
                                              <p:pRg st="2" end="2"/>
                                            </p:txEl>
                                          </p:spTgt>
                                        </p:tgtEl>
                                        <p:attrNameLst>
                                          <p:attrName>style.visibility</p:attrName>
                                        </p:attrNameLst>
                                      </p:cBhvr>
                                      <p:to>
                                        <p:strVal val="visible"/>
                                      </p:to>
                                    </p:set>
                                    <p:animEffect transition="in" filter="fade">
                                      <p:cBhvr>
                                        <p:cTn id="24" dur="1000"/>
                                        <p:tgtEl>
                                          <p:spTgt spid="9">
                                            <p:txEl>
                                              <p:pRg st="2" end="2"/>
                                            </p:txEl>
                                          </p:spTgt>
                                        </p:tgtEl>
                                      </p:cBhvr>
                                    </p:animEffect>
                                    <p:anim calcmode="lin" valueType="num">
                                      <p:cBhvr>
                                        <p:cTn id="25"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7" fill="hold">
                            <p:stCondLst>
                              <p:cond delay="1000"/>
                            </p:stCondLst>
                            <p:childTnLst>
                              <p:par>
                                <p:cTn id="28" presetID="42" presetClass="entr" presetSubtype="0" fill="hold" nodeType="afterEffect">
                                  <p:stCondLst>
                                    <p:cond delay="0"/>
                                  </p:stCondLst>
                                  <p:childTnLst>
                                    <p:set>
                                      <p:cBhvr>
                                        <p:cTn id="29" dur="1" fill="hold">
                                          <p:stCondLst>
                                            <p:cond delay="0"/>
                                          </p:stCondLst>
                                        </p:cTn>
                                        <p:tgtEl>
                                          <p:spTgt spid="9">
                                            <p:txEl>
                                              <p:pRg st="3" end="3"/>
                                            </p:txEl>
                                          </p:spTgt>
                                        </p:tgtEl>
                                        <p:attrNameLst>
                                          <p:attrName>style.visibility</p:attrName>
                                        </p:attrNameLst>
                                      </p:cBhvr>
                                      <p:to>
                                        <p:strVal val="visible"/>
                                      </p:to>
                                    </p:set>
                                    <p:animEffect transition="in" filter="fade">
                                      <p:cBhvr>
                                        <p:cTn id="30" dur="1000"/>
                                        <p:tgtEl>
                                          <p:spTgt spid="9">
                                            <p:txEl>
                                              <p:pRg st="3" end="3"/>
                                            </p:txEl>
                                          </p:spTgt>
                                        </p:tgtEl>
                                      </p:cBhvr>
                                    </p:animEffect>
                                    <p:anim calcmode="lin" valueType="num">
                                      <p:cBhvr>
                                        <p:cTn id="31"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42" presetClass="entr" presetSubtype="0" fill="hold" nodeType="after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Effect transition="in" filter="fade">
                                      <p:cBhvr>
                                        <p:cTn id="43" dur="1000"/>
                                        <p:tgtEl>
                                          <p:spTgt spid="9">
                                            <p:txEl>
                                              <p:pRg st="6" end="6"/>
                                            </p:txEl>
                                          </p:spTgt>
                                        </p:tgtEl>
                                      </p:cBhvr>
                                    </p:animEffect>
                                    <p:anim calcmode="lin" valueType="num">
                                      <p:cBhvr>
                                        <p:cTn id="44"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jsme silní</a:t>
            </a:r>
            <a:endParaRPr lang="cs-CZ" sz="4800" dirty="0">
              <a:solidFill>
                <a:srgbClr val="FF0000"/>
              </a:solidFill>
            </a:endParaRPr>
          </a:p>
        </p:txBody>
      </p:sp>
      <p:sp>
        <p:nvSpPr>
          <p:cNvPr id="9" name="TextovéPole 8"/>
          <p:cNvSpPr txBox="1"/>
          <p:nvPr/>
        </p:nvSpPr>
        <p:spPr>
          <a:xfrm>
            <a:off x="145615" y="2135888"/>
            <a:ext cx="11900769" cy="3046988"/>
          </a:xfrm>
          <a:prstGeom prst="rect">
            <a:avLst/>
          </a:prstGeom>
          <a:noFill/>
        </p:spPr>
        <p:txBody>
          <a:bodyPr wrap="square" rtlCol="0">
            <a:spAutoFit/>
          </a:bodyPr>
          <a:lstStyle/>
          <a:p>
            <a:pPr algn="just"/>
            <a:r>
              <a:rPr lang="cs-CZ" sz="3200" b="1" i="1" dirty="0"/>
              <a:t>Jsme školou </a:t>
            </a:r>
            <a:r>
              <a:rPr lang="cs-CZ" sz="3200" b="1" i="1" dirty="0" smtClean="0"/>
              <a:t>pro život? </a:t>
            </a:r>
            <a:r>
              <a:rPr lang="cs-CZ" sz="3200" i="1" dirty="0" smtClean="0"/>
              <a:t>– vyšlo 4,29</a:t>
            </a:r>
            <a:endParaRPr lang="cs-CZ" sz="3200" b="1" i="1" dirty="0" smtClean="0"/>
          </a:p>
          <a:p>
            <a:pPr algn="just"/>
            <a:r>
              <a:rPr lang="cs-CZ" sz="3200" dirty="0" smtClean="0"/>
              <a:t>Tohle chce debatu. Víme, pro jaký život dnešní děti připravujeme?</a:t>
            </a:r>
            <a:r>
              <a:rPr lang="cs-CZ" dirty="0"/>
              <a:t> </a:t>
            </a:r>
            <a:endParaRPr lang="cs-CZ" dirty="0" smtClean="0"/>
          </a:p>
          <a:p>
            <a:pPr algn="just"/>
            <a:r>
              <a:rPr lang="cs-CZ" sz="3200" dirty="0" smtClean="0"/>
              <a:t>Chystáme </a:t>
            </a:r>
            <a:r>
              <a:rPr lang="cs-CZ" sz="3200" dirty="0"/>
              <a:t>budoucí profíky, nebo vzdělané amatéry</a:t>
            </a:r>
            <a:r>
              <a:rPr lang="cs-CZ" sz="3200" dirty="0" smtClean="0"/>
              <a:t>?</a:t>
            </a:r>
          </a:p>
          <a:p>
            <a:pPr algn="just"/>
            <a:r>
              <a:rPr lang="cs-CZ" sz="3200" dirty="0" smtClean="0"/>
              <a:t>Karel Cvrk – „</a:t>
            </a:r>
            <a:r>
              <a:rPr lang="cs-CZ" sz="3200" i="1" dirty="0" smtClean="0"/>
              <a:t>Účelem </a:t>
            </a:r>
            <a:r>
              <a:rPr lang="cs-CZ" sz="3200" i="1" dirty="0"/>
              <a:t>uměleckého vzdělávání dle mého názoru je, že v budoucím životě našich žáků bude hrát umění (či estetické cítění) významnou roli. Nejsem si jist, nakolik se nám to </a:t>
            </a:r>
            <a:r>
              <a:rPr lang="cs-CZ" sz="3200" i="1" dirty="0" smtClean="0"/>
              <a:t>daří.“</a:t>
            </a:r>
            <a:endParaRPr lang="cs-CZ" sz="3200" i="1"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4199653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Effect transition="in" filter="fade">
                                      <p:cBhvr>
                                        <p:cTn id="25" dur="1000"/>
                                        <p:tgtEl>
                                          <p:spTgt spid="9">
                                            <p:txEl>
                                              <p:pRg st="3" end="3"/>
                                            </p:txEl>
                                          </p:spTgt>
                                        </p:tgtEl>
                                      </p:cBhvr>
                                    </p:animEffect>
                                    <p:anim calcmode="lin" valueType="num">
                                      <p:cBhvr>
                                        <p:cTn id="2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jsme silní</a:t>
            </a:r>
            <a:endParaRPr lang="cs-CZ" sz="4800" dirty="0">
              <a:solidFill>
                <a:srgbClr val="FF0000"/>
              </a:solidFill>
            </a:endParaRPr>
          </a:p>
        </p:txBody>
      </p:sp>
      <p:sp>
        <p:nvSpPr>
          <p:cNvPr id="9" name="TextovéPole 8"/>
          <p:cNvSpPr txBox="1"/>
          <p:nvPr/>
        </p:nvSpPr>
        <p:spPr>
          <a:xfrm>
            <a:off x="145615" y="2394287"/>
            <a:ext cx="11900769" cy="2554545"/>
          </a:xfrm>
          <a:prstGeom prst="rect">
            <a:avLst/>
          </a:prstGeom>
          <a:noFill/>
        </p:spPr>
        <p:txBody>
          <a:bodyPr wrap="square" rtlCol="0">
            <a:spAutoFit/>
          </a:bodyPr>
          <a:lstStyle/>
          <a:p>
            <a:pPr algn="just"/>
            <a:r>
              <a:rPr lang="cs-CZ" sz="3200" b="1" i="1" dirty="0" smtClean="0"/>
              <a:t>Jsme </a:t>
            </a:r>
            <a:r>
              <a:rPr lang="cs-CZ" sz="3200" b="1" i="1" dirty="0"/>
              <a:t>školou </a:t>
            </a:r>
            <a:r>
              <a:rPr lang="cs-CZ" sz="3200" b="1" i="1" dirty="0" smtClean="0"/>
              <a:t>všeoborovou? </a:t>
            </a:r>
            <a:r>
              <a:rPr lang="cs-CZ" sz="3200" i="1" dirty="0" smtClean="0"/>
              <a:t>– vyšlo 4,71 (úplně nejvíc ze všech)</a:t>
            </a:r>
            <a:endParaRPr lang="cs-CZ" sz="3200" b="1" i="1" dirty="0"/>
          </a:p>
          <a:p>
            <a:pPr algn="just"/>
            <a:r>
              <a:rPr lang="cs-CZ" sz="3200" dirty="0"/>
              <a:t>Někdo – </a:t>
            </a:r>
            <a:r>
              <a:rPr lang="cs-CZ" sz="3200" i="1" dirty="0"/>
              <a:t>„Obory mezi sebou spolupracují jen omezeně. Žádný všeoborový projekt a jeho vyústění ve společné prezentaci pro veřejnost se již pěkně dlouho nekoná. Obory nejsou prezentovány zcela vyváženě, každý to dělá trochu za sebe</a:t>
            </a:r>
            <a:r>
              <a:rPr lang="cs-CZ" sz="3200" i="1" dirty="0" smtClean="0"/>
              <a:t>.“</a:t>
            </a:r>
            <a:endParaRPr lang="cs-CZ" sz="3200" i="1"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49169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jsme silní</a:t>
            </a:r>
            <a:endParaRPr lang="cs-CZ" sz="4800" dirty="0">
              <a:solidFill>
                <a:srgbClr val="FF0000"/>
              </a:solidFill>
            </a:endParaRPr>
          </a:p>
        </p:txBody>
      </p:sp>
      <p:sp>
        <p:nvSpPr>
          <p:cNvPr id="9" name="TextovéPole 8"/>
          <p:cNvSpPr txBox="1"/>
          <p:nvPr/>
        </p:nvSpPr>
        <p:spPr>
          <a:xfrm>
            <a:off x="145615" y="2394287"/>
            <a:ext cx="11900769" cy="3046988"/>
          </a:xfrm>
          <a:prstGeom prst="rect">
            <a:avLst/>
          </a:prstGeom>
          <a:noFill/>
        </p:spPr>
        <p:txBody>
          <a:bodyPr wrap="square" rtlCol="0">
            <a:spAutoFit/>
          </a:bodyPr>
          <a:lstStyle/>
          <a:p>
            <a:pPr algn="just"/>
            <a:r>
              <a:rPr lang="cs-CZ" sz="3200" b="1" i="1" dirty="0" smtClean="0"/>
              <a:t>Jsme </a:t>
            </a:r>
            <a:r>
              <a:rPr lang="cs-CZ" sz="3200" b="1" i="1" dirty="0"/>
              <a:t>školou </a:t>
            </a:r>
            <a:r>
              <a:rPr lang="cs-CZ" sz="3200" b="1" i="1" dirty="0" smtClean="0"/>
              <a:t>s mezinárodním přesahem? </a:t>
            </a:r>
            <a:r>
              <a:rPr lang="cs-CZ" sz="3200" i="1" dirty="0" smtClean="0"/>
              <a:t>– vyšlo 4,21</a:t>
            </a:r>
            <a:endParaRPr lang="cs-CZ" sz="3200" b="1" i="1" dirty="0"/>
          </a:p>
          <a:p>
            <a:pPr algn="just"/>
            <a:r>
              <a:rPr lang="cs-CZ" sz="3200" dirty="0" smtClean="0"/>
              <a:t>Super, já k tomu dodávám, že mezinárodní přesah je v naší škole jen pro někoho. Největší problém je jazyková bariéra.</a:t>
            </a:r>
          </a:p>
          <a:p>
            <a:pPr algn="just"/>
            <a:r>
              <a:rPr lang="cs-CZ" sz="3200" i="1" dirty="0" smtClean="0"/>
              <a:t>Vzpomínám si na kurz angličtiny, který jsem pro vás zorganizoval, zaplatil, přinesl až pod nos, ale někteří se do něj sice přihlásili a pak tam nechodili.</a:t>
            </a:r>
            <a:endParaRPr lang="cs-CZ" sz="3200" i="1"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292130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1000"/>
                                        <p:tgtEl>
                                          <p:spTgt spid="9">
                                            <p:txEl>
                                              <p:pRg st="2" end="2"/>
                                            </p:txEl>
                                          </p:spTgt>
                                        </p:tgtEl>
                                      </p:cBhvr>
                                    </p:animEffect>
                                    <p:anim calcmode="lin" valueType="num">
                                      <p:cBhvr>
                                        <p:cTn id="21"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jsme silní</a:t>
            </a:r>
            <a:endParaRPr lang="cs-CZ" sz="4800" dirty="0">
              <a:solidFill>
                <a:srgbClr val="FF0000"/>
              </a:solidFill>
            </a:endParaRPr>
          </a:p>
        </p:txBody>
      </p:sp>
      <p:sp>
        <p:nvSpPr>
          <p:cNvPr id="9" name="TextovéPole 8"/>
          <p:cNvSpPr txBox="1"/>
          <p:nvPr/>
        </p:nvSpPr>
        <p:spPr>
          <a:xfrm>
            <a:off x="169682" y="920366"/>
            <a:ext cx="11900769" cy="6001643"/>
          </a:xfrm>
          <a:prstGeom prst="rect">
            <a:avLst/>
          </a:prstGeom>
          <a:noFill/>
        </p:spPr>
        <p:txBody>
          <a:bodyPr wrap="square" rtlCol="0">
            <a:spAutoFit/>
          </a:bodyPr>
          <a:lstStyle/>
          <a:p>
            <a:pPr algn="just"/>
            <a:r>
              <a:rPr lang="cs-CZ" sz="3200" b="1" i="1" dirty="0" smtClean="0"/>
              <a:t>Jsme </a:t>
            </a:r>
            <a:r>
              <a:rPr lang="cs-CZ" sz="3200" b="1" i="1" dirty="0"/>
              <a:t>školou </a:t>
            </a:r>
            <a:r>
              <a:rPr lang="cs-CZ" sz="3200" b="1" i="1" dirty="0" smtClean="0"/>
              <a:t>spolupracující? </a:t>
            </a:r>
            <a:r>
              <a:rPr lang="cs-CZ" sz="3200" i="1" dirty="0" smtClean="0"/>
              <a:t>– vyšlo 4,43</a:t>
            </a:r>
            <a:endParaRPr lang="cs-CZ" sz="3200" b="1" i="1" dirty="0"/>
          </a:p>
          <a:p>
            <a:pPr algn="just"/>
            <a:r>
              <a:rPr lang="cs-CZ" sz="3200" dirty="0" smtClean="0"/>
              <a:t>Hodnocení vyšlo vysoko, zařadil jsem proto tuto oblast do silných stránek.</a:t>
            </a:r>
          </a:p>
          <a:p>
            <a:pPr algn="just"/>
            <a:r>
              <a:rPr lang="cs-CZ" sz="3200" dirty="0" smtClean="0"/>
              <a:t>Záleží ale na úhlu pohledu – co myslíme tou spoluprací? Spolupráce s jinými subjekty (město, knihovna, muzeum, ostatní školy a školky …) nám fakt jde.</a:t>
            </a:r>
          </a:p>
          <a:p>
            <a:pPr algn="just"/>
            <a:r>
              <a:rPr lang="cs-CZ" sz="3200" dirty="0" smtClean="0"/>
              <a:t>Jde nám ale i spolupráce mezi námi samotnými? Podle mě je naše spolupráce žalostná.</a:t>
            </a:r>
          </a:p>
          <a:p>
            <a:pPr marL="457200" indent="-457200" algn="just">
              <a:buFontTx/>
              <a:buChar char="-"/>
            </a:pPr>
            <a:r>
              <a:rPr lang="cs-CZ" sz="3200" dirty="0" smtClean="0"/>
              <a:t>Všeoborové </a:t>
            </a:r>
            <a:r>
              <a:rPr lang="cs-CZ" sz="3200" b="1" dirty="0" smtClean="0"/>
              <a:t>celoškolní</a:t>
            </a:r>
            <a:r>
              <a:rPr lang="cs-CZ" sz="3200" dirty="0" smtClean="0"/>
              <a:t> projekty dělají jenom ti samí (i v komentářích mnohých se to objevuje) – fakt nejsou celoškolní.</a:t>
            </a:r>
          </a:p>
          <a:p>
            <a:pPr marL="457200" indent="-457200" algn="just">
              <a:buFontTx/>
              <a:buChar char="-"/>
            </a:pPr>
            <a:r>
              <a:rPr lang="cs-CZ" sz="3200" dirty="0" smtClean="0"/>
              <a:t>Nejsme ochotní ani přizpůsobit rozvrh, aby si </a:t>
            </a:r>
            <a:r>
              <a:rPr lang="cs-CZ" sz="3200" dirty="0" smtClean="0"/>
              <a:t>naši vlastní žáci mohli plnit </a:t>
            </a:r>
            <a:r>
              <a:rPr lang="cs-CZ" sz="3200" dirty="0" smtClean="0"/>
              <a:t>svoje povinnosti.</a:t>
            </a:r>
            <a:endParaRPr lang="cs-CZ" sz="3200"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3577066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Effect transition="in" filter="fade">
                                      <p:cBhvr>
                                        <p:cTn id="26" dur="1000"/>
                                        <p:tgtEl>
                                          <p:spTgt spid="9">
                                            <p:txEl>
                                              <p:pRg st="3" end="3"/>
                                            </p:txEl>
                                          </p:spTgt>
                                        </p:tgtEl>
                                      </p:cBhvr>
                                    </p:animEffect>
                                    <p:anim calcmode="lin" valueType="num">
                                      <p:cBhvr>
                                        <p:cTn id="27"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3" presetClass="emph" presetSubtype="2" fill="hold" nodeType="afterEffect">
                                  <p:stCondLst>
                                    <p:cond delay="0"/>
                                  </p:stCondLst>
                                  <p:childTnLst>
                                    <p:animClr clrSpc="rgb" dir="cw">
                                      <p:cBhvr override="childStyle">
                                        <p:cTn id="31" dur="2000" fill="hold"/>
                                        <p:tgtEl>
                                          <p:spTgt spid="9">
                                            <p:txEl>
                                              <p:pRg st="3" end="3"/>
                                            </p:txEl>
                                          </p:spTgt>
                                        </p:tgtEl>
                                        <p:attrNameLst>
                                          <p:attrName>style.color</p:attrName>
                                        </p:attrNameLst>
                                      </p:cBhvr>
                                      <p:to>
                                        <a:srgbClr val="FC3222"/>
                                      </p:to>
                                    </p:animClr>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Effect transition="in" filter="fade">
                                      <p:cBhvr>
                                        <p:cTn id="43" dur="1000"/>
                                        <p:tgtEl>
                                          <p:spTgt spid="9">
                                            <p:txEl>
                                              <p:pRg st="5" end="5"/>
                                            </p:txEl>
                                          </p:spTgt>
                                        </p:tgtEl>
                                      </p:cBhvr>
                                    </p:animEffect>
                                    <p:anim calcmode="lin" valueType="num">
                                      <p:cBhvr>
                                        <p:cTn id="44"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jsme silní</a:t>
            </a:r>
            <a:endParaRPr lang="cs-CZ" sz="4800" dirty="0">
              <a:solidFill>
                <a:srgbClr val="FF0000"/>
              </a:solidFill>
            </a:endParaRPr>
          </a:p>
        </p:txBody>
      </p:sp>
      <p:sp>
        <p:nvSpPr>
          <p:cNvPr id="9" name="TextovéPole 8"/>
          <p:cNvSpPr txBox="1"/>
          <p:nvPr/>
        </p:nvSpPr>
        <p:spPr>
          <a:xfrm>
            <a:off x="169682" y="1777015"/>
            <a:ext cx="11900769" cy="4524315"/>
          </a:xfrm>
          <a:prstGeom prst="rect">
            <a:avLst/>
          </a:prstGeom>
          <a:noFill/>
        </p:spPr>
        <p:txBody>
          <a:bodyPr wrap="square" rtlCol="0">
            <a:spAutoFit/>
          </a:bodyPr>
          <a:lstStyle/>
          <a:p>
            <a:pPr algn="just"/>
            <a:r>
              <a:rPr lang="cs-CZ" sz="3200" b="1" i="1" dirty="0"/>
              <a:t>Disponuje náš pedagogický tým zkušenými </a:t>
            </a:r>
            <a:r>
              <a:rPr lang="cs-CZ" sz="3200" b="1" i="1" dirty="0" smtClean="0"/>
              <a:t>pedagogy? </a:t>
            </a:r>
            <a:r>
              <a:rPr lang="cs-CZ" sz="3200" i="1" dirty="0" smtClean="0"/>
              <a:t>– vyšlo 4,21</a:t>
            </a:r>
            <a:endParaRPr lang="cs-CZ" sz="3200" b="1" i="1" dirty="0"/>
          </a:p>
          <a:p>
            <a:pPr algn="just"/>
            <a:r>
              <a:rPr lang="cs-CZ" sz="3200" dirty="0" smtClean="0"/>
              <a:t>Někdo – </a:t>
            </a:r>
            <a:r>
              <a:rPr lang="cs-CZ" sz="3200" i="1" dirty="0"/>
              <a:t>„Sice má většina pedagogů potřebné vzdělání, ale někteří s dětmi pracovat neumí. Ti, co vzdělání nemají, nedokáží správně předat a vysvětlit problematiku daného </a:t>
            </a:r>
            <a:r>
              <a:rPr lang="cs-CZ" sz="3200" i="1" dirty="0" smtClean="0"/>
              <a:t>oboru.“</a:t>
            </a:r>
          </a:p>
          <a:p>
            <a:pPr algn="just"/>
            <a:r>
              <a:rPr lang="cs-CZ" sz="3200" dirty="0" smtClean="0"/>
              <a:t>Já k tomu dodávám, že my disponujeme nejenom zkušenostmi, ale i velkou stabilitou. Tato stabilita je ale vykoupena statičností. My se nikam neposouváme. Jsme opravdu celá škola jako celek přijmout nové myšlenky, jako je třeba učitelské či žákovské portfolio, inkluze, sebevzdělávání, či třeba prachobyčejný ŠVP?</a:t>
            </a:r>
            <a:endParaRPr lang="cs-CZ" sz="3200"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3032821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t>Hodnocení – kde jsme slabí</a:t>
            </a:r>
            <a:endParaRPr lang="cs-CZ" sz="4800" dirty="0"/>
          </a:p>
        </p:txBody>
      </p:sp>
      <p:sp>
        <p:nvSpPr>
          <p:cNvPr id="9" name="TextovéPole 8"/>
          <p:cNvSpPr txBox="1"/>
          <p:nvPr/>
        </p:nvSpPr>
        <p:spPr>
          <a:xfrm>
            <a:off x="169682" y="1777015"/>
            <a:ext cx="11900769" cy="3046988"/>
          </a:xfrm>
          <a:prstGeom prst="rect">
            <a:avLst/>
          </a:prstGeom>
          <a:noFill/>
        </p:spPr>
        <p:txBody>
          <a:bodyPr wrap="square" rtlCol="0">
            <a:spAutoFit/>
          </a:bodyPr>
          <a:lstStyle/>
          <a:p>
            <a:pPr algn="just"/>
            <a:r>
              <a:rPr lang="cs-CZ" sz="3200" b="1" i="1" dirty="0" smtClean="0"/>
              <a:t>Jsme školou soutěžní? </a:t>
            </a:r>
            <a:r>
              <a:rPr lang="cs-CZ" sz="3200" i="1" dirty="0" smtClean="0"/>
              <a:t>– vyšlo 3,21</a:t>
            </a:r>
            <a:endParaRPr lang="cs-CZ" sz="3200" b="1" i="1" dirty="0" smtClean="0"/>
          </a:p>
          <a:p>
            <a:pPr algn="just"/>
            <a:r>
              <a:rPr lang="cs-CZ" sz="3200" dirty="0" smtClean="0"/>
              <a:t>Kamila Pánková – </a:t>
            </a:r>
            <a:r>
              <a:rPr lang="cs-CZ" sz="3200" i="1" dirty="0" smtClean="0"/>
              <a:t>„</a:t>
            </a:r>
            <a:r>
              <a:rPr lang="cs-CZ" sz="3200" i="1" dirty="0"/>
              <a:t>Myslím, že moc ne, mohli bychom se více zapojovat do přehlídek a soutěží, v tomto nás moc vidět </a:t>
            </a:r>
            <a:r>
              <a:rPr lang="cs-CZ" sz="3200" i="1" dirty="0" smtClean="0"/>
              <a:t>není (</a:t>
            </a:r>
            <a:r>
              <a:rPr lang="cs-CZ" sz="3200" i="1" dirty="0"/>
              <a:t>tedy kromě </a:t>
            </a:r>
            <a:r>
              <a:rPr lang="cs-CZ" sz="3200" i="1" dirty="0" smtClean="0"/>
              <a:t>tanečního </a:t>
            </a:r>
            <a:r>
              <a:rPr lang="cs-CZ" sz="3200" i="1" dirty="0"/>
              <a:t>oboru</a:t>
            </a:r>
            <a:r>
              <a:rPr lang="cs-CZ" sz="3200" i="1" dirty="0" smtClean="0"/>
              <a:t>).</a:t>
            </a:r>
            <a:r>
              <a:rPr lang="cs-CZ" sz="3200" dirty="0" smtClean="0"/>
              <a:t>“</a:t>
            </a:r>
          </a:p>
          <a:p>
            <a:endParaRPr lang="cs-CZ" sz="3200" dirty="0"/>
          </a:p>
          <a:p>
            <a:r>
              <a:rPr lang="cs-CZ" sz="3200" dirty="0" smtClean="0"/>
              <a:t>Tak co, vyškrtneme to ze ŠVP? Nebo začneme na soutěže jezdit?</a:t>
            </a:r>
            <a:endParaRPr lang="cs-CZ"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382663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mph" presetSubtype="2" fill="hold" nodeType="afterEffect">
                                  <p:stCondLst>
                                    <p:cond delay="0"/>
                                  </p:stCondLst>
                                  <p:childTnLst>
                                    <p:animClr clrSpc="rgb" dir="cw">
                                      <p:cBhvr override="childStyle">
                                        <p:cTn id="12" dur="2000" fill="hold"/>
                                        <p:tgtEl>
                                          <p:spTgt spid="8">
                                            <p:txEl>
                                              <p:pRg st="0" end="0"/>
                                            </p:txEl>
                                          </p:spTgt>
                                        </p:tgtEl>
                                        <p:attrNameLst>
                                          <p:attrName>style.color</p:attrName>
                                        </p:attrNameLst>
                                      </p:cBhvr>
                                      <p:to>
                                        <a:srgbClr val="FC3222"/>
                                      </p:to>
                                    </p:animClr>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animEffect transition="in" filter="fade">
                                      <p:cBhvr>
                                        <p:cTn id="24" dur="1000"/>
                                        <p:tgtEl>
                                          <p:spTgt spid="9">
                                            <p:txEl>
                                              <p:pRg st="1" end="1"/>
                                            </p:txEl>
                                          </p:spTgt>
                                        </p:tgtEl>
                                      </p:cBhvr>
                                    </p:animEffect>
                                    <p:anim calcmode="lin" valueType="num">
                                      <p:cBhvr>
                                        <p:cTn id="2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Effect transition="in" filter="fade">
                                      <p:cBhvr>
                                        <p:cTn id="31" dur="1000"/>
                                        <p:tgtEl>
                                          <p:spTgt spid="9">
                                            <p:txEl>
                                              <p:pRg st="3" end="3"/>
                                            </p:txEl>
                                          </p:spTgt>
                                        </p:tgtEl>
                                      </p:cBhvr>
                                    </p:animEffect>
                                    <p:anim calcmode="lin" valueType="num">
                                      <p:cBhvr>
                                        <p:cTn id="32"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jsme slabí</a:t>
            </a:r>
            <a:endParaRPr lang="cs-CZ" sz="4800" dirty="0">
              <a:solidFill>
                <a:srgbClr val="FF0000"/>
              </a:solidFill>
            </a:endParaRPr>
          </a:p>
        </p:txBody>
      </p:sp>
      <p:sp>
        <p:nvSpPr>
          <p:cNvPr id="9" name="TextovéPole 8"/>
          <p:cNvSpPr txBox="1"/>
          <p:nvPr/>
        </p:nvSpPr>
        <p:spPr>
          <a:xfrm>
            <a:off x="169682" y="1777015"/>
            <a:ext cx="11900769" cy="2062103"/>
          </a:xfrm>
          <a:prstGeom prst="rect">
            <a:avLst/>
          </a:prstGeom>
          <a:noFill/>
        </p:spPr>
        <p:txBody>
          <a:bodyPr wrap="square" rtlCol="0">
            <a:spAutoFit/>
          </a:bodyPr>
          <a:lstStyle/>
          <a:p>
            <a:pPr algn="just"/>
            <a:r>
              <a:rPr lang="cs-CZ" sz="3200" b="1" i="1" dirty="0" smtClean="0"/>
              <a:t>Jsme školou školicí? </a:t>
            </a:r>
            <a:r>
              <a:rPr lang="cs-CZ" sz="3200" i="1" dirty="0" smtClean="0"/>
              <a:t>– vyšlo 3,36</a:t>
            </a:r>
            <a:endParaRPr lang="cs-CZ" sz="3200" b="1" i="1" dirty="0" smtClean="0"/>
          </a:p>
          <a:p>
            <a:r>
              <a:rPr lang="cs-CZ" sz="3200" dirty="0" smtClean="0"/>
              <a:t>Někdo – </a:t>
            </a:r>
            <a:r>
              <a:rPr lang="cs-CZ" sz="3200" i="1" dirty="0" smtClean="0"/>
              <a:t>„</a:t>
            </a:r>
            <a:r>
              <a:rPr lang="cs-CZ" sz="3200" i="1" dirty="0" err="1" smtClean="0"/>
              <a:t>Bejvávalo</a:t>
            </a:r>
            <a:r>
              <a:rPr lang="cs-CZ" sz="3200" dirty="0" smtClean="0"/>
              <a:t>“</a:t>
            </a:r>
          </a:p>
          <a:p>
            <a:endParaRPr lang="cs-CZ" sz="3200" dirty="0"/>
          </a:p>
          <a:p>
            <a:r>
              <a:rPr lang="cs-CZ" sz="3200" dirty="0" smtClean="0"/>
              <a:t>Tak co, vyškrtneme to ze ŠVP? Nebo začneme školit?</a:t>
            </a:r>
            <a:endParaRPr lang="cs-CZ"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424570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1000"/>
                                        <p:tgtEl>
                                          <p:spTgt spid="9">
                                            <p:txEl>
                                              <p:pRg st="3" end="3"/>
                                            </p:txEl>
                                          </p:spTgt>
                                        </p:tgtEl>
                                      </p:cBhvr>
                                    </p:animEffect>
                                    <p:anim calcmode="lin" valueType="num">
                                      <p:cBhvr>
                                        <p:cTn id="22"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jsme slabí</a:t>
            </a:r>
            <a:endParaRPr lang="cs-CZ" sz="4800" dirty="0">
              <a:solidFill>
                <a:srgbClr val="FF0000"/>
              </a:solidFill>
            </a:endParaRPr>
          </a:p>
        </p:txBody>
      </p:sp>
      <p:sp>
        <p:nvSpPr>
          <p:cNvPr id="9" name="TextovéPole 8"/>
          <p:cNvSpPr txBox="1"/>
          <p:nvPr/>
        </p:nvSpPr>
        <p:spPr>
          <a:xfrm>
            <a:off x="169682" y="1777015"/>
            <a:ext cx="11900769" cy="4524315"/>
          </a:xfrm>
          <a:prstGeom prst="rect">
            <a:avLst/>
          </a:prstGeom>
          <a:noFill/>
        </p:spPr>
        <p:txBody>
          <a:bodyPr wrap="square" rtlCol="0">
            <a:spAutoFit/>
          </a:bodyPr>
          <a:lstStyle/>
          <a:p>
            <a:pPr algn="just"/>
            <a:r>
              <a:rPr lang="cs-CZ" sz="3200" b="1" i="1" dirty="0" smtClean="0"/>
              <a:t>Umíme organizovat celoškolní mezioborové projekty? </a:t>
            </a:r>
            <a:r>
              <a:rPr lang="cs-CZ" sz="3200" i="1" dirty="0" smtClean="0"/>
              <a:t>– vyšlo 4</a:t>
            </a:r>
            <a:endParaRPr lang="cs-CZ" sz="3200" b="1" i="1" dirty="0" smtClean="0"/>
          </a:p>
          <a:p>
            <a:pPr algn="just" fontAlgn="ctr"/>
            <a:r>
              <a:rPr lang="cs-CZ" sz="3200" dirty="0"/>
              <a:t>Lenka </a:t>
            </a:r>
            <a:r>
              <a:rPr lang="cs-CZ" sz="3200" dirty="0" smtClean="0"/>
              <a:t>Janoušková – </a:t>
            </a:r>
            <a:r>
              <a:rPr lang="cs-CZ" sz="3200" i="1" dirty="0" smtClean="0"/>
              <a:t>„Umíme</a:t>
            </a:r>
            <a:r>
              <a:rPr lang="cs-CZ" sz="3200" i="1" dirty="0"/>
              <a:t>, ale mám pocit, že ne všichni si tyto projekty berou za své a aktivně se jich účastní jen někteří z </a:t>
            </a:r>
            <a:r>
              <a:rPr lang="cs-CZ" sz="3200" i="1" dirty="0" smtClean="0"/>
              <a:t>nás.“</a:t>
            </a:r>
            <a:endParaRPr lang="cs-CZ" sz="3200" i="1" dirty="0"/>
          </a:p>
          <a:p>
            <a:pPr algn="just" fontAlgn="ctr"/>
            <a:r>
              <a:rPr lang="cs-CZ" sz="3200" dirty="0"/>
              <a:t>Někdo </a:t>
            </a:r>
            <a:r>
              <a:rPr lang="cs-CZ" sz="3200" dirty="0" smtClean="0"/>
              <a:t>další – </a:t>
            </a:r>
            <a:r>
              <a:rPr lang="cs-CZ" sz="3200" i="1" dirty="0" smtClean="0"/>
              <a:t>„Organizují </a:t>
            </a:r>
            <a:r>
              <a:rPr lang="cs-CZ" sz="3200" i="1" dirty="0"/>
              <a:t>stále stejní lidé, další se jen zapojují a někteří se zdárně akcím </a:t>
            </a:r>
            <a:r>
              <a:rPr lang="cs-CZ" sz="3200" i="1" dirty="0" smtClean="0"/>
              <a:t>vyhýbají.“</a:t>
            </a:r>
            <a:endParaRPr lang="cs-CZ" sz="3200" i="1" dirty="0"/>
          </a:p>
          <a:p>
            <a:pPr algn="just" fontAlgn="ctr"/>
            <a:r>
              <a:rPr lang="cs-CZ" sz="3200" dirty="0"/>
              <a:t>Někdo </a:t>
            </a:r>
            <a:r>
              <a:rPr lang="cs-CZ" sz="3200" dirty="0" smtClean="0"/>
              <a:t>další – </a:t>
            </a:r>
            <a:r>
              <a:rPr lang="cs-CZ" sz="3200" i="1" dirty="0" smtClean="0"/>
              <a:t>„Mezioborové </a:t>
            </a:r>
            <a:r>
              <a:rPr lang="cs-CZ" sz="3200" i="1" dirty="0"/>
              <a:t>projekty nám úplně nejdou. Účastní se stále tytéž tváře a někteří kolegové se spolupráci zcela vyhýbají</a:t>
            </a:r>
            <a:r>
              <a:rPr lang="cs-CZ" sz="3200" i="1" dirty="0" smtClean="0"/>
              <a:t>.“</a:t>
            </a:r>
            <a:endParaRPr lang="cs-CZ" sz="3200" i="1" dirty="0"/>
          </a:p>
          <a:p>
            <a:pPr algn="just" fontAlgn="ctr"/>
            <a:r>
              <a:rPr lang="cs-CZ" sz="3200" dirty="0"/>
              <a:t>Kamila </a:t>
            </a:r>
            <a:r>
              <a:rPr lang="cs-CZ" sz="3200" dirty="0" smtClean="0"/>
              <a:t>Pánková – </a:t>
            </a:r>
            <a:r>
              <a:rPr lang="cs-CZ" sz="3200" i="1" dirty="0" smtClean="0"/>
              <a:t>„Umíme, </a:t>
            </a:r>
            <a:r>
              <a:rPr lang="cs-CZ" sz="3200" i="1" dirty="0"/>
              <a:t>ale některým se do toho nechce, bylo by fajn, kdyby se zapojili všichni</a:t>
            </a:r>
            <a:r>
              <a:rPr lang="cs-CZ" sz="3200" i="1" dirty="0" smtClean="0"/>
              <a:t>.“</a:t>
            </a:r>
            <a:endParaRPr lang="cs-CZ" sz="3200" i="1"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2987085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Effect transition="in" filter="fade">
                                      <p:cBhvr>
                                        <p:cTn id="25" dur="1000"/>
                                        <p:tgtEl>
                                          <p:spTgt spid="9">
                                            <p:txEl>
                                              <p:pRg st="3" end="3"/>
                                            </p:txEl>
                                          </p:spTgt>
                                        </p:tgtEl>
                                      </p:cBhvr>
                                    </p:animEffect>
                                    <p:anim calcmode="lin" valueType="num">
                                      <p:cBhvr>
                                        <p:cTn id="2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Effect transition="in" filter="fade">
                                      <p:cBhvr>
                                        <p:cTn id="31" dur="1000"/>
                                        <p:tgtEl>
                                          <p:spTgt spid="9">
                                            <p:txEl>
                                              <p:pRg st="4" end="4"/>
                                            </p:txEl>
                                          </p:spTgt>
                                        </p:tgtEl>
                                      </p:cBhvr>
                                    </p:animEffect>
                                    <p:anim calcmode="lin" valueType="num">
                                      <p:cBhvr>
                                        <p:cTn id="3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jsme slabí</a:t>
            </a:r>
            <a:endParaRPr lang="cs-CZ" sz="4800" dirty="0">
              <a:solidFill>
                <a:srgbClr val="FF0000"/>
              </a:solidFill>
            </a:endParaRPr>
          </a:p>
        </p:txBody>
      </p:sp>
      <p:sp>
        <p:nvSpPr>
          <p:cNvPr id="9" name="TextovéPole 8"/>
          <p:cNvSpPr txBox="1"/>
          <p:nvPr/>
        </p:nvSpPr>
        <p:spPr>
          <a:xfrm>
            <a:off x="145615" y="896985"/>
            <a:ext cx="11900769" cy="6001643"/>
          </a:xfrm>
          <a:prstGeom prst="rect">
            <a:avLst/>
          </a:prstGeom>
          <a:noFill/>
        </p:spPr>
        <p:txBody>
          <a:bodyPr wrap="square" rtlCol="0">
            <a:spAutoFit/>
          </a:bodyPr>
          <a:lstStyle/>
          <a:p>
            <a:pPr algn="just"/>
            <a:r>
              <a:rPr lang="cs-CZ" sz="3200" b="1" i="1" dirty="0" smtClean="0"/>
              <a:t>Vedeme žáky vlastním příkladem? </a:t>
            </a:r>
            <a:r>
              <a:rPr lang="cs-CZ" sz="3200" i="1" dirty="0" smtClean="0"/>
              <a:t>– vyšlo 4</a:t>
            </a:r>
            <a:endParaRPr lang="cs-CZ" sz="3200" b="1" i="1" dirty="0" smtClean="0"/>
          </a:p>
          <a:p>
            <a:pPr algn="just" fontAlgn="ctr"/>
            <a:r>
              <a:rPr lang="cs-CZ" sz="3200" i="1" dirty="0" smtClean="0"/>
              <a:t>Karel Cvrk – „</a:t>
            </a:r>
            <a:r>
              <a:rPr lang="cs-CZ" sz="3200" dirty="0" smtClean="0"/>
              <a:t>Jako vlastní příklad si představuji vlastní umělecké působení“.</a:t>
            </a:r>
            <a:endParaRPr lang="cs-CZ" sz="3200" i="1" dirty="0" smtClean="0"/>
          </a:p>
          <a:p>
            <a:pPr algn="just" fontAlgn="ctr"/>
            <a:r>
              <a:rPr lang="cs-CZ" sz="3200" dirty="0" smtClean="0"/>
              <a:t>Skutečně všichni jsme schopní ukázat žákům, že to, co po nich chceme, i sami umíme? Co třeba koncert, výstava</a:t>
            </a:r>
            <a:r>
              <a:rPr lang="cs-CZ" sz="3200" smtClean="0"/>
              <a:t>, představení učitelů?</a:t>
            </a:r>
            <a:endParaRPr lang="cs-CZ" sz="3200" dirty="0" smtClean="0"/>
          </a:p>
          <a:p>
            <a:pPr algn="just" fontAlgn="ctr"/>
            <a:endParaRPr lang="cs-CZ" sz="3200" dirty="0"/>
          </a:p>
          <a:p>
            <a:pPr algn="just"/>
            <a:r>
              <a:rPr lang="cs-CZ" sz="3200" b="1" i="1" dirty="0" smtClean="0"/>
              <a:t>Umíme žáky hodnotit? </a:t>
            </a:r>
            <a:r>
              <a:rPr lang="cs-CZ" sz="3200" i="1" dirty="0" smtClean="0"/>
              <a:t>– vyšlo 3,77</a:t>
            </a:r>
            <a:endParaRPr lang="cs-CZ" sz="3200" b="1" i="1" dirty="0" smtClean="0"/>
          </a:p>
          <a:p>
            <a:pPr fontAlgn="ctr"/>
            <a:r>
              <a:rPr lang="cs-CZ" sz="3200" dirty="0" smtClean="0"/>
              <a:t>Někdo – „</a:t>
            </a:r>
            <a:r>
              <a:rPr lang="cs-CZ" sz="3200" i="1" dirty="0" smtClean="0"/>
              <a:t>Někteří kolegové neví, co je v jejich kapitolách ŠVP uvedeno a nemají přečtený systém našeho hodnocení.“</a:t>
            </a:r>
            <a:endParaRPr lang="cs-CZ" sz="3200" dirty="0" smtClean="0"/>
          </a:p>
          <a:p>
            <a:pPr fontAlgn="ctr"/>
            <a:r>
              <a:rPr lang="cs-CZ" sz="3200" dirty="0" smtClean="0"/>
              <a:t>Karel Cvrk – „</a:t>
            </a:r>
            <a:r>
              <a:rPr lang="cs-CZ" sz="3200" i="1" dirty="0" smtClean="0"/>
              <a:t>Máme </a:t>
            </a:r>
            <a:r>
              <a:rPr lang="cs-CZ" sz="3200" i="1" dirty="0"/>
              <a:t>rezervy. Známky samotné nejsou nejlepší varianta hodnocení na umělecké škole</a:t>
            </a:r>
            <a:r>
              <a:rPr lang="cs-CZ" sz="3200" i="1" dirty="0" smtClean="0"/>
              <a:t>.“</a:t>
            </a:r>
            <a:endParaRPr lang="cs-CZ" sz="3200" dirty="0"/>
          </a:p>
          <a:p>
            <a:r>
              <a:rPr lang="cs-CZ" sz="3200" dirty="0" smtClean="0"/>
              <a:t>	Fajn </a:t>
            </a:r>
            <a:r>
              <a:rPr lang="cs-CZ" sz="3200" dirty="0"/>
              <a:t>- jaké hodnocení tedy, </a:t>
            </a:r>
            <a:r>
              <a:rPr lang="cs-CZ" sz="3200" dirty="0" smtClean="0"/>
              <a:t>Karle, </a:t>
            </a:r>
            <a:r>
              <a:rPr lang="cs-CZ" sz="3200" dirty="0"/>
              <a:t>navrhuješ</a:t>
            </a:r>
            <a:r>
              <a:rPr lang="cs-CZ" sz="3200" dirty="0" smtClean="0"/>
              <a:t>?</a:t>
            </a:r>
            <a:endParaRPr lang="cs-CZ" sz="3200"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64436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1000"/>
                                        <p:tgtEl>
                                          <p:spTgt spid="9">
                                            <p:txEl>
                                              <p:pRg st="2" end="2"/>
                                            </p:txEl>
                                          </p:spTgt>
                                        </p:tgtEl>
                                      </p:cBhvr>
                                    </p:animEffect>
                                    <p:anim calcmode="lin" valueType="num">
                                      <p:cBhvr>
                                        <p:cTn id="21"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1000"/>
                                        <p:tgtEl>
                                          <p:spTgt spid="9">
                                            <p:txEl>
                                              <p:pRg st="4" end="4"/>
                                            </p:txEl>
                                          </p:spTgt>
                                        </p:tgtEl>
                                      </p:cBhvr>
                                    </p:animEffect>
                                    <p:anim calcmode="lin" valueType="num">
                                      <p:cBhvr>
                                        <p:cTn id="28"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9">
                                            <p:txEl>
                                              <p:pRg st="5" end="5"/>
                                            </p:txEl>
                                          </p:spTgt>
                                        </p:tgtEl>
                                        <p:attrNameLst>
                                          <p:attrName>style.visibility</p:attrName>
                                        </p:attrNameLst>
                                      </p:cBhvr>
                                      <p:to>
                                        <p:strVal val="visible"/>
                                      </p:to>
                                    </p:set>
                                    <p:animEffect transition="in" filter="fade">
                                      <p:cBhvr>
                                        <p:cTn id="34" dur="1000"/>
                                        <p:tgtEl>
                                          <p:spTgt spid="9">
                                            <p:txEl>
                                              <p:pRg st="5" end="5"/>
                                            </p:txEl>
                                          </p:spTgt>
                                        </p:tgtEl>
                                      </p:cBhvr>
                                    </p:animEffect>
                                    <p:anim calcmode="lin" valueType="num">
                                      <p:cBhvr>
                                        <p:cTn id="35"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9">
                                            <p:txEl>
                                              <p:pRg st="6" end="6"/>
                                            </p:txEl>
                                          </p:spTgt>
                                        </p:tgtEl>
                                        <p:attrNameLst>
                                          <p:attrName>style.visibility</p:attrName>
                                        </p:attrNameLst>
                                      </p:cBhvr>
                                      <p:to>
                                        <p:strVal val="visible"/>
                                      </p:to>
                                    </p:set>
                                    <p:animEffect transition="in" filter="fade">
                                      <p:cBhvr>
                                        <p:cTn id="41" dur="1000"/>
                                        <p:tgtEl>
                                          <p:spTgt spid="9">
                                            <p:txEl>
                                              <p:pRg st="6" end="6"/>
                                            </p:txEl>
                                          </p:spTgt>
                                        </p:tgtEl>
                                      </p:cBhvr>
                                    </p:animEffect>
                                    <p:anim calcmode="lin" valueType="num">
                                      <p:cBhvr>
                                        <p:cTn id="42"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par>
                          <p:cTn id="44" fill="hold">
                            <p:stCondLst>
                              <p:cond delay="1000"/>
                            </p:stCondLst>
                            <p:childTnLst>
                              <p:par>
                                <p:cTn id="45" presetID="42" presetClass="entr" presetSubtype="0" fill="hold" nodeType="after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fade">
                                      <p:cBhvr>
                                        <p:cTn id="47" dur="1000"/>
                                        <p:tgtEl>
                                          <p:spTgt spid="9">
                                            <p:txEl>
                                              <p:pRg st="7" end="7"/>
                                            </p:txEl>
                                          </p:spTgt>
                                        </p:tgtEl>
                                      </p:cBhvr>
                                    </p:animEffect>
                                    <p:anim calcmode="lin" valueType="num">
                                      <p:cBhvr>
                                        <p:cTn id="48"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jsme slabí</a:t>
            </a:r>
            <a:endParaRPr lang="cs-CZ" sz="4800" dirty="0">
              <a:solidFill>
                <a:srgbClr val="FF0000"/>
              </a:solidFill>
            </a:endParaRPr>
          </a:p>
        </p:txBody>
      </p:sp>
      <p:sp>
        <p:nvSpPr>
          <p:cNvPr id="9" name="TextovéPole 8"/>
          <p:cNvSpPr txBox="1"/>
          <p:nvPr/>
        </p:nvSpPr>
        <p:spPr>
          <a:xfrm>
            <a:off x="145615" y="2571199"/>
            <a:ext cx="11900769" cy="3046988"/>
          </a:xfrm>
          <a:prstGeom prst="rect">
            <a:avLst/>
          </a:prstGeom>
          <a:noFill/>
        </p:spPr>
        <p:txBody>
          <a:bodyPr wrap="square" rtlCol="0">
            <a:spAutoFit/>
          </a:bodyPr>
          <a:lstStyle/>
          <a:p>
            <a:pPr algn="just"/>
            <a:r>
              <a:rPr lang="cs-CZ" sz="3200" b="1" i="1" dirty="0" smtClean="0"/>
              <a:t>Vedeme žáky k sebehodnocení? </a:t>
            </a:r>
            <a:r>
              <a:rPr lang="cs-CZ" sz="3200" i="1" dirty="0" smtClean="0"/>
              <a:t>– vyšlo 3,93</a:t>
            </a:r>
            <a:endParaRPr lang="cs-CZ" sz="3200" b="1" i="1" dirty="0" smtClean="0"/>
          </a:p>
          <a:p>
            <a:pPr algn="just" fontAlgn="ctr"/>
            <a:r>
              <a:rPr lang="cs-CZ" sz="3200" dirty="0" smtClean="0"/>
              <a:t>Zajímalo by mě, jak to děláme.</a:t>
            </a:r>
          </a:p>
          <a:p>
            <a:pPr algn="just" fontAlgn="ctr"/>
            <a:endParaRPr lang="cs-CZ" sz="3200" dirty="0"/>
          </a:p>
          <a:p>
            <a:pPr algn="just"/>
            <a:r>
              <a:rPr lang="cs-CZ" sz="3200" b="1" i="1" dirty="0" smtClean="0"/>
              <a:t>Vzděláváme sami sebe? </a:t>
            </a:r>
            <a:r>
              <a:rPr lang="cs-CZ" sz="3200" i="1" dirty="0" smtClean="0"/>
              <a:t>– vyšlo 3,71</a:t>
            </a:r>
            <a:endParaRPr lang="cs-CZ" sz="3200" b="1" i="1" dirty="0" smtClean="0"/>
          </a:p>
          <a:p>
            <a:pPr fontAlgn="ctr"/>
            <a:r>
              <a:rPr lang="cs-CZ" sz="3200" dirty="0" smtClean="0"/>
              <a:t>Zajímalo by mě vaše momentální hodnocení – opravdu všichni máme snahu se vzdělávat?</a:t>
            </a:r>
            <a:endParaRPr lang="cs-CZ" sz="3200"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383139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3" end="3"/>
                                            </p:txEl>
                                          </p:spTgt>
                                        </p:tgtEl>
                                        <p:attrNameLst>
                                          <p:attrName>style.visibility</p:attrName>
                                        </p:attrNameLst>
                                      </p:cBhvr>
                                      <p:to>
                                        <p:strVal val="visible"/>
                                      </p:to>
                                    </p:set>
                                    <p:animEffect transition="in" filter="fade">
                                      <p:cBhvr>
                                        <p:cTn id="21" dur="1000"/>
                                        <p:tgtEl>
                                          <p:spTgt spid="9">
                                            <p:txEl>
                                              <p:pRg st="3" end="3"/>
                                            </p:txEl>
                                          </p:spTgt>
                                        </p:tgtEl>
                                      </p:cBhvr>
                                    </p:animEffect>
                                    <p:anim calcmode="lin" valueType="num">
                                      <p:cBhvr>
                                        <p:cTn id="22"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4" end="4"/>
                                            </p:txEl>
                                          </p:spTgt>
                                        </p:tgtEl>
                                        <p:attrNameLst>
                                          <p:attrName>style.visibility</p:attrName>
                                        </p:attrNameLst>
                                      </p:cBhvr>
                                      <p:to>
                                        <p:strVal val="visible"/>
                                      </p:to>
                                    </p:set>
                                    <p:animEffect transition="in" filter="fade">
                                      <p:cBhvr>
                                        <p:cTn id="28" dur="1000"/>
                                        <p:tgtEl>
                                          <p:spTgt spid="9">
                                            <p:txEl>
                                              <p:pRg st="4" end="4"/>
                                            </p:txEl>
                                          </p:spTgt>
                                        </p:tgtEl>
                                      </p:cBhvr>
                                    </p:animEffect>
                                    <p:anim calcmode="lin" valueType="num">
                                      <p:cBhvr>
                                        <p:cTn id="29"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t>Proč jsme to dělali?</a:t>
            </a:r>
            <a:endParaRPr lang="cs-CZ" sz="4800" dirty="0"/>
          </a:p>
        </p:txBody>
      </p:sp>
      <p:sp>
        <p:nvSpPr>
          <p:cNvPr id="9" name="TextovéPole 8"/>
          <p:cNvSpPr txBox="1"/>
          <p:nvPr/>
        </p:nvSpPr>
        <p:spPr>
          <a:xfrm>
            <a:off x="169682" y="1272619"/>
            <a:ext cx="11900769" cy="5139869"/>
          </a:xfrm>
          <a:prstGeom prst="rect">
            <a:avLst/>
          </a:prstGeom>
          <a:noFill/>
        </p:spPr>
        <p:txBody>
          <a:bodyPr wrap="square" rtlCol="0">
            <a:spAutoFit/>
          </a:bodyPr>
          <a:lstStyle/>
          <a:p>
            <a:pPr algn="just"/>
            <a:r>
              <a:rPr lang="cs-CZ" sz="3200" dirty="0" smtClean="0"/>
              <a:t>Je třeba mít na paměti dvě myšlenky:</a:t>
            </a:r>
          </a:p>
          <a:p>
            <a:pPr marL="457200" indent="-457200" algn="just">
              <a:buFontTx/>
              <a:buChar char="-"/>
            </a:pPr>
            <a:r>
              <a:rPr lang="cs-CZ" sz="3200" dirty="0" smtClean="0"/>
              <a:t>Vše, co je napsané v ŠVP, je </a:t>
            </a:r>
            <a:r>
              <a:rPr lang="cs-CZ" sz="3200" dirty="0" smtClean="0">
                <a:solidFill>
                  <a:srgbClr val="FF0000"/>
                </a:solidFill>
              </a:rPr>
              <a:t>závazné</a:t>
            </a:r>
            <a:r>
              <a:rPr lang="cs-CZ" sz="3200" dirty="0" smtClean="0"/>
              <a:t>. </a:t>
            </a:r>
            <a:r>
              <a:rPr lang="cs-CZ" sz="3200" b="1" dirty="0" smtClean="0"/>
              <a:t>Nedodržování ŠVP je </a:t>
            </a:r>
            <a:r>
              <a:rPr lang="cs-CZ" sz="3200" b="1" u="sng" dirty="0" smtClean="0"/>
              <a:t>velmi vážné pochybení</a:t>
            </a:r>
            <a:r>
              <a:rPr lang="cs-CZ" sz="3200" b="1" dirty="0" smtClean="0"/>
              <a:t>, které může vést k převedení do nižší platové třídy pro neplnění povinností, případně i ke ztrátě zaměstnání.</a:t>
            </a:r>
          </a:p>
          <a:p>
            <a:pPr marL="457200" indent="-457200" algn="just">
              <a:buFontTx/>
              <a:buChar char="-"/>
            </a:pPr>
            <a:r>
              <a:rPr lang="cs-CZ" sz="3200" dirty="0" smtClean="0"/>
              <a:t>Téměř všechna pravidla, která nás ovlivňují při tvorbě textu ŠVP, se týkají kapitoly </a:t>
            </a:r>
            <a:r>
              <a:rPr lang="cs-CZ" sz="3200" i="1" dirty="0" smtClean="0"/>
              <a:t>„Vzdělávací obsah uměleckých oborů“</a:t>
            </a:r>
            <a:r>
              <a:rPr lang="cs-CZ" sz="3200" dirty="0" smtClean="0"/>
              <a:t>. Kapitoly, které teď hodnotíme, příliš pravidel nemají. -&gt; </a:t>
            </a:r>
            <a:r>
              <a:rPr lang="cs-CZ" sz="3200" b="1" dirty="0" smtClean="0">
                <a:solidFill>
                  <a:srgbClr val="FF0000"/>
                </a:solidFill>
              </a:rPr>
              <a:t>Tím pádem vše, co jsme si do ŠVP napsali, jsme si napsali dobrovolně a bez nátlaku</a:t>
            </a:r>
            <a:r>
              <a:rPr lang="cs-CZ" sz="3200" dirty="0" smtClean="0"/>
              <a:t>.</a:t>
            </a:r>
          </a:p>
          <a:p>
            <a:pPr marL="457200" indent="-457200" algn="just">
              <a:buFontTx/>
              <a:buChar char="-"/>
            </a:pPr>
            <a:endParaRPr lang="cs-CZ" sz="3200" dirty="0"/>
          </a:p>
          <a:p>
            <a:pPr algn="just"/>
            <a:r>
              <a:rPr lang="cs-CZ" sz="4000" dirty="0" smtClean="0"/>
              <a:t>Zajímá nás tedy soulad textu ŠVP s realitou.</a:t>
            </a:r>
          </a:p>
        </p:txBody>
      </p:sp>
    </p:spTree>
    <p:extLst>
      <p:ext uri="{BB962C8B-B14F-4D97-AF65-F5344CB8AC3E}">
        <p14:creationId xmlns:p14="http://schemas.microsoft.com/office/powerpoint/2010/main" val="211632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mph" presetSubtype="2" fill="hold" grpId="1" nodeType="afterEffect">
                                  <p:stCondLst>
                                    <p:cond delay="0"/>
                                  </p:stCondLst>
                                  <p:childTnLst>
                                    <p:animClr clrSpc="rgb" dir="cw">
                                      <p:cBhvr override="childStyle">
                                        <p:cTn id="12" dur="2000" fill="hold"/>
                                        <p:tgtEl>
                                          <p:spTgt spid="8"/>
                                        </p:tgtEl>
                                        <p:attrNameLst>
                                          <p:attrName>style.color</p:attrName>
                                        </p:attrNameLst>
                                      </p:cBhvr>
                                      <p:to>
                                        <a:srgbClr val="FC3222"/>
                                      </p:to>
                                    </p:animClr>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42" presetClass="entr" presetSubtype="0" fill="hold" nodeType="after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Effect transition="in" filter="fade">
                                      <p:cBhvr>
                                        <p:cTn id="23" dur="1000"/>
                                        <p:tgtEl>
                                          <p:spTgt spid="9">
                                            <p:txEl>
                                              <p:pRg st="1" end="1"/>
                                            </p:txEl>
                                          </p:spTgt>
                                        </p:tgtEl>
                                      </p:cBhvr>
                                    </p:animEffect>
                                    <p:anim calcmode="lin" valueType="num">
                                      <p:cBhvr>
                                        <p:cTn id="2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fade">
                                      <p:cBhvr>
                                        <p:cTn id="30" dur="1000"/>
                                        <p:tgtEl>
                                          <p:spTgt spid="9">
                                            <p:txEl>
                                              <p:pRg st="2" end="2"/>
                                            </p:txEl>
                                          </p:spTgt>
                                        </p:tgtEl>
                                      </p:cBhvr>
                                    </p:animEffect>
                                    <p:anim calcmode="lin" valueType="num">
                                      <p:cBhvr>
                                        <p:cTn id="31"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
                                            <p:txEl>
                                              <p:pRg st="4" end="4"/>
                                            </p:txEl>
                                          </p:spTgt>
                                        </p:tgtEl>
                                        <p:attrNameLst>
                                          <p:attrName>style.visibility</p:attrName>
                                        </p:attrNameLst>
                                      </p:cBhvr>
                                      <p:to>
                                        <p:strVal val="visible"/>
                                      </p:to>
                                    </p:set>
                                    <p:animEffect transition="in" filter="fade">
                                      <p:cBhvr>
                                        <p:cTn id="37" dur="1000"/>
                                        <p:tgtEl>
                                          <p:spTgt spid="9">
                                            <p:txEl>
                                              <p:pRg st="4" end="4"/>
                                            </p:txEl>
                                          </p:spTgt>
                                        </p:tgtEl>
                                      </p:cBhvr>
                                    </p:animEffect>
                                    <p:anim calcmode="lin" valueType="num">
                                      <p:cBhvr>
                                        <p:cTn id="38"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1000"/>
                            </p:stCondLst>
                            <p:childTnLst>
                              <p:par>
                                <p:cTn id="41" presetID="3" presetClass="emph" presetSubtype="2" fill="hold" nodeType="afterEffect">
                                  <p:stCondLst>
                                    <p:cond delay="0"/>
                                  </p:stCondLst>
                                  <p:childTnLst>
                                    <p:animClr clrSpc="rgb" dir="cw">
                                      <p:cBhvr override="childStyle">
                                        <p:cTn id="42" dur="2000" fill="hold"/>
                                        <p:tgtEl>
                                          <p:spTgt spid="9">
                                            <p:txEl>
                                              <p:pRg st="4" end="4"/>
                                            </p:txEl>
                                          </p:spTgt>
                                        </p:tgtEl>
                                        <p:attrNameLst>
                                          <p:attrName>style.color</p:attrName>
                                        </p:attrNameLst>
                                      </p:cBhvr>
                                      <p:to>
                                        <a:srgbClr val="FC322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t>Hodnocení – celkové hodnocení</a:t>
            </a:r>
            <a:endParaRPr lang="cs-CZ" sz="4800" dirty="0"/>
          </a:p>
        </p:txBody>
      </p:sp>
      <p:sp>
        <p:nvSpPr>
          <p:cNvPr id="9" name="TextovéPole 8"/>
          <p:cNvSpPr txBox="1"/>
          <p:nvPr/>
        </p:nvSpPr>
        <p:spPr>
          <a:xfrm>
            <a:off x="145615" y="2571199"/>
            <a:ext cx="11900769" cy="2985433"/>
          </a:xfrm>
          <a:prstGeom prst="rect">
            <a:avLst/>
          </a:prstGeom>
          <a:noFill/>
        </p:spPr>
        <p:txBody>
          <a:bodyPr wrap="square" rtlCol="0">
            <a:spAutoFit/>
          </a:bodyPr>
          <a:lstStyle/>
          <a:p>
            <a:pPr algn="just"/>
            <a:r>
              <a:rPr lang="cs-CZ" sz="3200" b="1" i="1" dirty="0" smtClean="0"/>
              <a:t>Takže co, je naše škola úspěšná? </a:t>
            </a:r>
            <a:r>
              <a:rPr lang="cs-CZ" sz="3200" i="1" dirty="0" smtClean="0"/>
              <a:t>– vyšlo 4,01</a:t>
            </a:r>
            <a:endParaRPr lang="cs-CZ" sz="3200" b="1" i="1" dirty="0" smtClean="0"/>
          </a:p>
          <a:p>
            <a:pPr algn="just" fontAlgn="ctr"/>
            <a:r>
              <a:rPr lang="cs-CZ" sz="3200" dirty="0" smtClean="0"/>
              <a:t>Zajímalo by mě, co si myslíte dnes, po naší debatě.</a:t>
            </a:r>
          </a:p>
          <a:p>
            <a:pPr algn="just" fontAlgn="ctr"/>
            <a:endParaRPr lang="cs-CZ" sz="3200" dirty="0" smtClean="0"/>
          </a:p>
          <a:p>
            <a:pPr algn="just" fontAlgn="ctr"/>
            <a:endParaRPr lang="cs-CZ" sz="3200" dirty="0"/>
          </a:p>
          <a:p>
            <a:pPr algn="ctr" fontAlgn="ctr"/>
            <a:r>
              <a:rPr lang="cs-CZ" sz="6000" dirty="0" smtClean="0"/>
              <a:t>A co s tím uděláme?</a:t>
            </a:r>
            <a:endParaRPr lang="cs-CZ" sz="6000"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98772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mph" presetSubtype="2" fill="hold" nodeType="afterEffect">
                                  <p:stCondLst>
                                    <p:cond delay="0"/>
                                  </p:stCondLst>
                                  <p:childTnLst>
                                    <p:animClr clrSpc="rgb" dir="cw">
                                      <p:cBhvr override="childStyle">
                                        <p:cTn id="12" dur="2000" fill="hold"/>
                                        <p:tgtEl>
                                          <p:spTgt spid="8">
                                            <p:txEl>
                                              <p:pRg st="0" end="0"/>
                                            </p:txEl>
                                          </p:spTgt>
                                        </p:tgtEl>
                                        <p:attrNameLst>
                                          <p:attrName>style.color</p:attrName>
                                        </p:attrNameLst>
                                      </p:cBhvr>
                                      <p:to>
                                        <a:srgbClr val="FF1F1F"/>
                                      </p:to>
                                    </p:animClr>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42" presetClass="entr" presetSubtype="0" fill="hold" nodeType="after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Effect transition="in" filter="fade">
                                      <p:cBhvr>
                                        <p:cTn id="23" dur="1000"/>
                                        <p:tgtEl>
                                          <p:spTgt spid="9">
                                            <p:txEl>
                                              <p:pRg st="1" end="1"/>
                                            </p:txEl>
                                          </p:spTgt>
                                        </p:tgtEl>
                                      </p:cBhvr>
                                    </p:animEffect>
                                    <p:anim calcmode="lin" valueType="num">
                                      <p:cBhvr>
                                        <p:cTn id="2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9">
                                            <p:txEl>
                                              <p:pRg st="4" end="4"/>
                                            </p:txEl>
                                          </p:spTgt>
                                        </p:tgtEl>
                                        <p:attrNameLst>
                                          <p:attrName>style.visibility</p:attrName>
                                        </p:attrNameLst>
                                      </p:cBhvr>
                                      <p:to>
                                        <p:strVal val="visible"/>
                                      </p:to>
                                    </p:set>
                                    <p:animEffect transition="in" filter="fade">
                                      <p:cBhvr>
                                        <p:cTn id="30" dur="1000"/>
                                        <p:tgtEl>
                                          <p:spTgt spid="9">
                                            <p:txEl>
                                              <p:pRg st="4" end="4"/>
                                            </p:txEl>
                                          </p:spTgt>
                                        </p:tgtEl>
                                      </p:cBhvr>
                                    </p:animEffect>
                                    <p:anim calcmode="lin" valueType="num">
                                      <p:cBhvr>
                                        <p:cTn id="31"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par>
                          <p:cTn id="33" fill="hold">
                            <p:stCondLst>
                              <p:cond delay="1000"/>
                            </p:stCondLst>
                            <p:childTnLst>
                              <p:par>
                                <p:cTn id="34" presetID="3" presetClass="emph" presetSubtype="2" fill="hold" nodeType="afterEffect">
                                  <p:stCondLst>
                                    <p:cond delay="0"/>
                                  </p:stCondLst>
                                  <p:childTnLst>
                                    <p:animClr clrSpc="rgb" dir="cw">
                                      <p:cBhvr override="childStyle">
                                        <p:cTn id="35" dur="2000" fill="hold"/>
                                        <p:tgtEl>
                                          <p:spTgt spid="9">
                                            <p:txEl>
                                              <p:pRg st="4" end="4"/>
                                            </p:txEl>
                                          </p:spTgt>
                                        </p:tgtEl>
                                        <p:attrNameLst>
                                          <p:attrName>style.color</p:attrName>
                                        </p:attrNameLst>
                                      </p:cBhvr>
                                      <p:to>
                                        <a:srgbClr val="FC322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ovéPole 8"/>
          <p:cNvSpPr txBox="1"/>
          <p:nvPr/>
        </p:nvSpPr>
        <p:spPr>
          <a:xfrm>
            <a:off x="169682" y="887609"/>
            <a:ext cx="11900769" cy="6001643"/>
          </a:xfrm>
          <a:prstGeom prst="rect">
            <a:avLst/>
          </a:prstGeom>
          <a:noFill/>
        </p:spPr>
        <p:txBody>
          <a:bodyPr wrap="square" rtlCol="0">
            <a:spAutoFit/>
          </a:bodyPr>
          <a:lstStyle/>
          <a:p>
            <a:pPr algn="just"/>
            <a:r>
              <a:rPr lang="cs-CZ" sz="3200" dirty="0" smtClean="0"/>
              <a:t>Dohodli jsme se, že vysoké hodnocení je nad 4, nízké je pod 4.</a:t>
            </a:r>
          </a:p>
          <a:p>
            <a:pPr marL="457200" indent="-457200" algn="just">
              <a:buFontTx/>
              <a:buChar char="-"/>
            </a:pPr>
            <a:r>
              <a:rPr lang="cs-CZ" sz="3200" b="1" dirty="0" smtClean="0"/>
              <a:t>To, co je nad 4</a:t>
            </a:r>
            <a:r>
              <a:rPr lang="cs-CZ" sz="3200" dirty="0" smtClean="0"/>
              <a:t>, je pravděpodobně OK – k něčemu jsme se zavázali, děláme to. -&gt; </a:t>
            </a:r>
            <a:r>
              <a:rPr lang="cs-CZ" sz="3200" b="1" dirty="0" smtClean="0"/>
              <a:t>Pojďme to dělat dál a v ŠVP to nechme.</a:t>
            </a:r>
          </a:p>
          <a:p>
            <a:pPr marL="571500" indent="-571500" algn="just">
              <a:buFontTx/>
              <a:buChar char="-"/>
            </a:pPr>
            <a:r>
              <a:rPr lang="cs-CZ" sz="3200" b="1" dirty="0" smtClean="0"/>
              <a:t>To, co je pod 4</a:t>
            </a:r>
            <a:r>
              <a:rPr lang="cs-CZ" sz="3200" dirty="0" smtClean="0"/>
              <a:t>, </a:t>
            </a:r>
            <a:r>
              <a:rPr lang="cs-CZ" sz="3200" dirty="0"/>
              <a:t>není OK – k něčemu jsme se zavázali, ale neděláme to. Pak jsou dvě možnosti:</a:t>
            </a:r>
          </a:p>
          <a:p>
            <a:pPr marL="1028700" lvl="1" indent="-571500" algn="just">
              <a:buFontTx/>
              <a:buChar char="-"/>
            </a:pPr>
            <a:r>
              <a:rPr lang="cs-CZ" sz="3200" b="1" dirty="0"/>
              <a:t>Pojďme to začít dělat</a:t>
            </a:r>
            <a:r>
              <a:rPr lang="cs-CZ" sz="3200" dirty="0"/>
              <a:t>, když už jsme se k tomu zavázali.</a:t>
            </a:r>
          </a:p>
          <a:p>
            <a:pPr marL="1028700" lvl="1" indent="-571500" algn="just">
              <a:buFontTx/>
              <a:buChar char="-"/>
            </a:pPr>
            <a:r>
              <a:rPr lang="cs-CZ" sz="3200" b="1" dirty="0"/>
              <a:t>Pojďme to ze ŠVP vyškrtnout</a:t>
            </a:r>
            <a:r>
              <a:rPr lang="cs-CZ" sz="3200" dirty="0"/>
              <a:t>, když už to neděláme</a:t>
            </a:r>
            <a:r>
              <a:rPr lang="cs-CZ" sz="3200" dirty="0" smtClean="0"/>
              <a:t>.</a:t>
            </a:r>
            <a:endParaRPr lang="cs-CZ" sz="3200" dirty="0"/>
          </a:p>
          <a:p>
            <a:pPr lvl="1" algn="just"/>
            <a:endParaRPr lang="cs-CZ" sz="3200" dirty="0" smtClean="0"/>
          </a:p>
          <a:p>
            <a:pPr lvl="1" algn="just"/>
            <a:r>
              <a:rPr lang="cs-CZ" sz="3200" dirty="0" smtClean="0"/>
              <a:t>Stalo se vám, že na některou otázku jste nevěděli, co odpovědět? Pak je jisté, že to musíme …</a:t>
            </a:r>
          </a:p>
          <a:p>
            <a:pPr marL="1371600" lvl="2" indent="-457200" algn="just">
              <a:buFontTx/>
              <a:buChar char="-"/>
            </a:pPr>
            <a:r>
              <a:rPr lang="cs-CZ" sz="3200" dirty="0" smtClean="0"/>
              <a:t>buď v ŠVP konkretizovat, když tomu nerozumíme ani my sami, </a:t>
            </a:r>
          </a:p>
          <a:p>
            <a:pPr marL="1371600" lvl="2" indent="-457200" algn="just">
              <a:buFontTx/>
              <a:buChar char="-"/>
            </a:pPr>
            <a:r>
              <a:rPr lang="cs-CZ" sz="3200" dirty="0" smtClean="0"/>
              <a:t>nebo to ze ŠVP vyškrtnout.</a:t>
            </a:r>
            <a:endParaRPr lang="cs-CZ" sz="3200" dirty="0"/>
          </a:p>
        </p:txBody>
      </p:sp>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t>Hodnocení</a:t>
            </a:r>
            <a:endParaRPr lang="cs-CZ" sz="4800" dirty="0"/>
          </a:p>
        </p:txBody>
      </p:sp>
    </p:spTree>
    <p:extLst>
      <p:ext uri="{BB962C8B-B14F-4D97-AF65-F5344CB8AC3E}">
        <p14:creationId xmlns:p14="http://schemas.microsoft.com/office/powerpoint/2010/main" val="78205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mph" presetSubtype="2" fill="hold" grpId="1" nodeType="afterEffect">
                                  <p:stCondLst>
                                    <p:cond delay="0"/>
                                  </p:stCondLst>
                                  <p:childTnLst>
                                    <p:animClr clrSpc="rgb" dir="cw">
                                      <p:cBhvr override="childStyle">
                                        <p:cTn id="12" dur="2000" fill="hold"/>
                                        <p:tgtEl>
                                          <p:spTgt spid="8"/>
                                        </p:tgtEl>
                                        <p:attrNameLst>
                                          <p:attrName>style.color</p:attrName>
                                        </p:attrNameLst>
                                      </p:cBhvr>
                                      <p:to>
                                        <a:srgbClr val="FC3222"/>
                                      </p:to>
                                    </p:animClr>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animEffect transition="in" filter="fade">
                                      <p:cBhvr>
                                        <p:cTn id="24" dur="1000"/>
                                        <p:tgtEl>
                                          <p:spTgt spid="9">
                                            <p:txEl>
                                              <p:pRg st="1" end="1"/>
                                            </p:txEl>
                                          </p:spTgt>
                                        </p:tgtEl>
                                      </p:cBhvr>
                                    </p:animEffect>
                                    <p:anim calcmode="lin" valueType="num">
                                      <p:cBhvr>
                                        <p:cTn id="2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animEffect transition="in" filter="fade">
                                      <p:cBhvr>
                                        <p:cTn id="31" dur="1000"/>
                                        <p:tgtEl>
                                          <p:spTgt spid="9">
                                            <p:txEl>
                                              <p:pRg st="2" end="2"/>
                                            </p:txEl>
                                          </p:spTgt>
                                        </p:tgtEl>
                                      </p:cBhvr>
                                    </p:animEffect>
                                    <p:anim calcmode="lin" valueType="num">
                                      <p:cBhvr>
                                        <p:cTn id="3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9">
                                            <p:txEl>
                                              <p:pRg st="3" end="3"/>
                                            </p:txEl>
                                          </p:spTgt>
                                        </p:tgtEl>
                                        <p:attrNameLst>
                                          <p:attrName>style.visibility</p:attrName>
                                        </p:attrNameLst>
                                      </p:cBhvr>
                                      <p:to>
                                        <p:strVal val="visible"/>
                                      </p:to>
                                    </p:set>
                                    <p:animEffect transition="in" filter="fade">
                                      <p:cBhvr>
                                        <p:cTn id="38" dur="1000"/>
                                        <p:tgtEl>
                                          <p:spTgt spid="9">
                                            <p:txEl>
                                              <p:pRg st="3" end="3"/>
                                            </p:txEl>
                                          </p:spTgt>
                                        </p:tgtEl>
                                      </p:cBhvr>
                                    </p:animEffect>
                                    <p:anim calcmode="lin" valueType="num">
                                      <p:cBhvr>
                                        <p:cTn id="3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9">
                                            <p:txEl>
                                              <p:pRg st="4" end="4"/>
                                            </p:txEl>
                                          </p:spTgt>
                                        </p:tgtEl>
                                        <p:attrNameLst>
                                          <p:attrName>style.visibility</p:attrName>
                                        </p:attrNameLst>
                                      </p:cBhvr>
                                      <p:to>
                                        <p:strVal val="visible"/>
                                      </p:to>
                                    </p:set>
                                    <p:animEffect transition="in" filter="fade">
                                      <p:cBhvr>
                                        <p:cTn id="45" dur="1000"/>
                                        <p:tgtEl>
                                          <p:spTgt spid="9">
                                            <p:txEl>
                                              <p:pRg st="4" end="4"/>
                                            </p:txEl>
                                          </p:spTgt>
                                        </p:tgtEl>
                                      </p:cBhvr>
                                    </p:animEffect>
                                    <p:anim calcmode="lin" valueType="num">
                                      <p:cBhvr>
                                        <p:cTn id="4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9">
                                            <p:txEl>
                                              <p:pRg st="6" end="6"/>
                                            </p:txEl>
                                          </p:spTgt>
                                        </p:tgtEl>
                                        <p:attrNameLst>
                                          <p:attrName>style.visibility</p:attrName>
                                        </p:attrNameLst>
                                      </p:cBhvr>
                                      <p:to>
                                        <p:strVal val="visible"/>
                                      </p:to>
                                    </p:set>
                                    <p:animEffect transition="in" filter="fade">
                                      <p:cBhvr>
                                        <p:cTn id="52" dur="1000"/>
                                        <p:tgtEl>
                                          <p:spTgt spid="9">
                                            <p:txEl>
                                              <p:pRg st="6" end="6"/>
                                            </p:txEl>
                                          </p:spTgt>
                                        </p:tgtEl>
                                      </p:cBhvr>
                                    </p:animEffect>
                                    <p:anim calcmode="lin" valueType="num">
                                      <p:cBhvr>
                                        <p:cTn id="53"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9">
                                            <p:txEl>
                                              <p:pRg st="7" end="7"/>
                                            </p:txEl>
                                          </p:spTgt>
                                        </p:tgtEl>
                                        <p:attrNameLst>
                                          <p:attrName>style.visibility</p:attrName>
                                        </p:attrNameLst>
                                      </p:cBhvr>
                                      <p:to>
                                        <p:strVal val="visible"/>
                                      </p:to>
                                    </p:set>
                                    <p:animEffect transition="in" filter="fade">
                                      <p:cBhvr>
                                        <p:cTn id="59" dur="1000"/>
                                        <p:tgtEl>
                                          <p:spTgt spid="9">
                                            <p:txEl>
                                              <p:pRg st="7" end="7"/>
                                            </p:txEl>
                                          </p:spTgt>
                                        </p:tgtEl>
                                      </p:cBhvr>
                                    </p:animEffect>
                                    <p:anim calcmode="lin" valueType="num">
                                      <p:cBhvr>
                                        <p:cTn id="60"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61"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nodeType="clickEffect">
                                  <p:stCondLst>
                                    <p:cond delay="0"/>
                                  </p:stCondLst>
                                  <p:childTnLst>
                                    <p:set>
                                      <p:cBhvr>
                                        <p:cTn id="65" dur="1" fill="hold">
                                          <p:stCondLst>
                                            <p:cond delay="0"/>
                                          </p:stCondLst>
                                        </p:cTn>
                                        <p:tgtEl>
                                          <p:spTgt spid="9">
                                            <p:txEl>
                                              <p:pRg st="8" end="8"/>
                                            </p:txEl>
                                          </p:spTgt>
                                        </p:tgtEl>
                                        <p:attrNameLst>
                                          <p:attrName>style.visibility</p:attrName>
                                        </p:attrNameLst>
                                      </p:cBhvr>
                                      <p:to>
                                        <p:strVal val="visible"/>
                                      </p:to>
                                    </p:set>
                                    <p:animEffect transition="in" filter="fade">
                                      <p:cBhvr>
                                        <p:cTn id="66" dur="1000"/>
                                        <p:tgtEl>
                                          <p:spTgt spid="9">
                                            <p:txEl>
                                              <p:pRg st="8" end="8"/>
                                            </p:txEl>
                                          </p:spTgt>
                                        </p:tgtEl>
                                      </p:cBhvr>
                                    </p:animEffect>
                                    <p:anim calcmode="lin" valueType="num">
                                      <p:cBhvr>
                                        <p:cTn id="67" dur="1000" fill="hold"/>
                                        <p:tgtEl>
                                          <p:spTgt spid="9">
                                            <p:txEl>
                                              <p:pRg st="8" end="8"/>
                                            </p:txEl>
                                          </p:spTgt>
                                        </p:tgtEl>
                                        <p:attrNameLst>
                                          <p:attrName>ppt_x</p:attrName>
                                        </p:attrNameLst>
                                      </p:cBhvr>
                                      <p:tavLst>
                                        <p:tav tm="0">
                                          <p:val>
                                            <p:strVal val="#ppt_x"/>
                                          </p:val>
                                        </p:tav>
                                        <p:tav tm="100000">
                                          <p:val>
                                            <p:strVal val="#ppt_x"/>
                                          </p:val>
                                        </p:tav>
                                      </p:tavLst>
                                    </p:anim>
                                    <p:anim calcmode="lin" valueType="num">
                                      <p:cBhvr>
                                        <p:cTn id="68" dur="1000" fill="hold"/>
                                        <p:tgtEl>
                                          <p:spTgt spid="9">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a:t>
            </a:r>
            <a:endParaRPr lang="cs-CZ" sz="4800" dirty="0">
              <a:solidFill>
                <a:srgbClr val="FF0000"/>
              </a:solidFill>
            </a:endParaRPr>
          </a:p>
        </p:txBody>
      </p:sp>
      <p:sp>
        <p:nvSpPr>
          <p:cNvPr id="9" name="TextovéPole 8"/>
          <p:cNvSpPr txBox="1"/>
          <p:nvPr/>
        </p:nvSpPr>
        <p:spPr>
          <a:xfrm>
            <a:off x="145615" y="1405968"/>
            <a:ext cx="11900769" cy="4832092"/>
          </a:xfrm>
          <a:prstGeom prst="rect">
            <a:avLst/>
          </a:prstGeom>
          <a:noFill/>
        </p:spPr>
        <p:txBody>
          <a:bodyPr wrap="square" rtlCol="0">
            <a:spAutoFit/>
          </a:bodyPr>
          <a:lstStyle/>
          <a:p>
            <a:r>
              <a:rPr lang="cs-CZ" sz="3200" dirty="0" smtClean="0"/>
              <a:t>Takže, pojďme na to!</a:t>
            </a:r>
          </a:p>
          <a:p>
            <a:r>
              <a:rPr lang="cs-CZ" sz="3200" dirty="0" smtClean="0"/>
              <a:t>Lenko, prosím, zapisuj to, na čem se dohodneme, abys to pak mohla do ŠVP zapracovat.</a:t>
            </a:r>
          </a:p>
          <a:p>
            <a:endParaRPr lang="cs-CZ" sz="3200" dirty="0"/>
          </a:p>
          <a:p>
            <a:r>
              <a:rPr lang="cs-CZ" sz="3200" dirty="0" smtClean="0"/>
              <a:t>Já jsem připravený. Než se ale pustíme do mých poznámek…</a:t>
            </a:r>
          </a:p>
          <a:p>
            <a:endParaRPr lang="cs-CZ" sz="4400" dirty="0" smtClean="0"/>
          </a:p>
          <a:p>
            <a:endParaRPr lang="cs-CZ" sz="4400" dirty="0"/>
          </a:p>
          <a:p>
            <a:pPr algn="ctr"/>
            <a:r>
              <a:rPr lang="cs-CZ" sz="6000" dirty="0" smtClean="0"/>
              <a:t>Co máte vy?</a:t>
            </a:r>
            <a:endParaRPr lang="cs-CZ" sz="6000" dirty="0"/>
          </a:p>
        </p:txBody>
      </p:sp>
    </p:spTree>
    <p:extLst>
      <p:ext uri="{BB962C8B-B14F-4D97-AF65-F5344CB8AC3E}">
        <p14:creationId xmlns:p14="http://schemas.microsoft.com/office/powerpoint/2010/main" val="1406215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fade">
                                      <p:cBhvr>
                                        <p:cTn id="20" dur="1000"/>
                                        <p:tgtEl>
                                          <p:spTgt spid="9">
                                            <p:txEl>
                                              <p:pRg st="3" end="3"/>
                                            </p:txEl>
                                          </p:spTgt>
                                        </p:tgtEl>
                                      </p:cBhvr>
                                    </p:animEffect>
                                    <p:anim calcmode="lin" valueType="num">
                                      <p:cBhvr>
                                        <p:cTn id="21"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9">
                                            <p:txEl>
                                              <p:pRg st="6" end="6"/>
                                            </p:txEl>
                                          </p:spTgt>
                                        </p:tgtEl>
                                        <p:attrNameLst>
                                          <p:attrName>style.visibility</p:attrName>
                                        </p:attrNameLst>
                                      </p:cBhvr>
                                      <p:to>
                                        <p:strVal val="visible"/>
                                      </p:to>
                                    </p:set>
                                    <p:animEffect transition="in" filter="fade">
                                      <p:cBhvr>
                                        <p:cTn id="26" dur="1000"/>
                                        <p:tgtEl>
                                          <p:spTgt spid="9">
                                            <p:txEl>
                                              <p:pRg st="6" end="6"/>
                                            </p:txEl>
                                          </p:spTgt>
                                        </p:tgtEl>
                                      </p:cBhvr>
                                    </p:animEffect>
                                    <p:anim calcmode="lin" valueType="num">
                                      <p:cBhvr>
                                        <p:cTn id="27"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3" presetClass="emph" presetSubtype="2" fill="hold" nodeType="afterEffect">
                                  <p:stCondLst>
                                    <p:cond delay="0"/>
                                  </p:stCondLst>
                                  <p:childTnLst>
                                    <p:animClr clrSpc="rgb" dir="cw">
                                      <p:cBhvr override="childStyle">
                                        <p:cTn id="31" dur="2000" fill="hold"/>
                                        <p:tgtEl>
                                          <p:spTgt spid="9">
                                            <p:txEl>
                                              <p:pRg st="6" end="6"/>
                                            </p:txEl>
                                          </p:spTgt>
                                        </p:tgtEl>
                                        <p:attrNameLst>
                                          <p:attrName>style.color</p:attrName>
                                        </p:attrNameLst>
                                      </p:cBhvr>
                                      <p:to>
                                        <a:srgbClr val="FC322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a:t>
            </a:r>
            <a:endParaRPr lang="cs-CZ" sz="4800" dirty="0">
              <a:solidFill>
                <a:srgbClr val="FF0000"/>
              </a:solidFill>
            </a:endParaRPr>
          </a:p>
        </p:txBody>
      </p:sp>
      <p:sp>
        <p:nvSpPr>
          <p:cNvPr id="9" name="TextovéPole 8"/>
          <p:cNvSpPr txBox="1"/>
          <p:nvPr/>
        </p:nvSpPr>
        <p:spPr>
          <a:xfrm>
            <a:off x="145615" y="1440317"/>
            <a:ext cx="11900769" cy="4955203"/>
          </a:xfrm>
          <a:prstGeom prst="rect">
            <a:avLst/>
          </a:prstGeom>
          <a:noFill/>
        </p:spPr>
        <p:txBody>
          <a:bodyPr wrap="square" rtlCol="0">
            <a:spAutoFit/>
          </a:bodyPr>
          <a:lstStyle/>
          <a:p>
            <a:pPr algn="just"/>
            <a:r>
              <a:rPr lang="cs-CZ" sz="3200" dirty="0" smtClean="0"/>
              <a:t>Někdo, kdo se nepodepsal, nedal ani jeden komentář a všechny oblasti ohodnotil nejvyšším hodnocením 5. </a:t>
            </a:r>
          </a:p>
          <a:p>
            <a:pPr algn="just"/>
            <a:endParaRPr lang="cs-CZ" sz="3200" dirty="0" smtClean="0"/>
          </a:p>
          <a:p>
            <a:pPr algn="just"/>
            <a:r>
              <a:rPr lang="cs-CZ" sz="3200" dirty="0" smtClean="0"/>
              <a:t>Je jisté, že tento kolega či kolegyně si ani v nejmenším nedal práci a ani na chvíli se nad otázkami nezamyslel.</a:t>
            </a:r>
          </a:p>
          <a:p>
            <a:pPr algn="just"/>
            <a:endParaRPr lang="cs-CZ" sz="6000" dirty="0" smtClean="0"/>
          </a:p>
          <a:p>
            <a:pPr algn="just"/>
            <a:r>
              <a:rPr lang="cs-CZ" sz="3200" dirty="0" smtClean="0"/>
              <a:t>Takové hodnocení je ale tím pádem nic a celou práci nás ostatních tento člověk znehodnotil, protože pohnul s průměrnými výsledky.</a:t>
            </a:r>
          </a:p>
          <a:p>
            <a:pPr algn="just"/>
            <a:r>
              <a:rPr lang="cs-CZ" sz="3200" dirty="0" smtClean="0"/>
              <a:t>	Nebudu zjišťovat, kdo to byl, ale doufám, že se alespoň zastydí.</a:t>
            </a:r>
          </a:p>
        </p:txBody>
      </p:sp>
    </p:spTree>
    <p:extLst>
      <p:ext uri="{BB962C8B-B14F-4D97-AF65-F5344CB8AC3E}">
        <p14:creationId xmlns:p14="http://schemas.microsoft.com/office/powerpoint/2010/main" val="345597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xEl>
                                              <p:pRg st="2" end="2"/>
                                            </p:txEl>
                                          </p:spTgt>
                                        </p:tgtEl>
                                        <p:attrNameLst>
                                          <p:attrName>style.visibility</p:attrName>
                                        </p:attrNameLst>
                                      </p:cBhvr>
                                      <p:to>
                                        <p:strVal val="visible"/>
                                      </p:to>
                                    </p:set>
                                    <p:animEffect transition="in" filter="fade">
                                      <p:cBhvr>
                                        <p:cTn id="14" dur="1000"/>
                                        <p:tgtEl>
                                          <p:spTgt spid="9">
                                            <p:txEl>
                                              <p:pRg st="2" end="2"/>
                                            </p:txEl>
                                          </p:spTgt>
                                        </p:tgtEl>
                                      </p:cBhvr>
                                    </p:animEffect>
                                    <p:anim calcmode="lin" valueType="num">
                                      <p:cBhvr>
                                        <p:cTn id="15"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Effect transition="in" filter="fade">
                                      <p:cBhvr>
                                        <p:cTn id="21" dur="1000"/>
                                        <p:tgtEl>
                                          <p:spTgt spid="9">
                                            <p:txEl>
                                              <p:pRg st="4" end="4"/>
                                            </p:txEl>
                                          </p:spTgt>
                                        </p:tgtEl>
                                      </p:cBhvr>
                                    </p:animEffect>
                                    <p:anim calcmode="lin" valueType="num">
                                      <p:cBhvr>
                                        <p:cTn id="2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3" presetClass="emph" presetSubtype="2" fill="hold" nodeType="afterEffect">
                                  <p:stCondLst>
                                    <p:cond delay="0"/>
                                  </p:stCondLst>
                                  <p:childTnLst>
                                    <p:animClr clrSpc="rgb" dir="cw">
                                      <p:cBhvr override="childStyle">
                                        <p:cTn id="26" dur="2000" fill="hold"/>
                                        <p:tgtEl>
                                          <p:spTgt spid="9">
                                            <p:txEl>
                                              <p:pRg st="4" end="4"/>
                                            </p:txEl>
                                          </p:spTgt>
                                        </p:tgtEl>
                                        <p:attrNameLst>
                                          <p:attrName>style.color</p:attrName>
                                        </p:attrNameLst>
                                      </p:cBhvr>
                                      <p:to>
                                        <a:srgbClr val="FC3222"/>
                                      </p:to>
                                    </p:animClr>
                                  </p:childTnLst>
                                </p:cTn>
                              </p:par>
                            </p:childTnLst>
                          </p:cTn>
                        </p:par>
                        <p:par>
                          <p:cTn id="27" fill="hold">
                            <p:stCondLst>
                              <p:cond delay="3000"/>
                            </p:stCondLst>
                            <p:childTnLst>
                              <p:par>
                                <p:cTn id="28" presetID="42" presetClass="entr" presetSubtype="0" fill="hold" nodeType="afterEffect">
                                  <p:stCondLst>
                                    <p:cond delay="0"/>
                                  </p:stCondLst>
                                  <p:childTnLst>
                                    <p:set>
                                      <p:cBhvr>
                                        <p:cTn id="29" dur="1" fill="hold">
                                          <p:stCondLst>
                                            <p:cond delay="0"/>
                                          </p:stCondLst>
                                        </p:cTn>
                                        <p:tgtEl>
                                          <p:spTgt spid="9">
                                            <p:txEl>
                                              <p:pRg st="5" end="5"/>
                                            </p:txEl>
                                          </p:spTgt>
                                        </p:tgtEl>
                                        <p:attrNameLst>
                                          <p:attrName>style.visibility</p:attrName>
                                        </p:attrNameLst>
                                      </p:cBhvr>
                                      <p:to>
                                        <p:strVal val="visible"/>
                                      </p:to>
                                    </p:set>
                                    <p:animEffect transition="in" filter="fade">
                                      <p:cBhvr>
                                        <p:cTn id="30" dur="1000"/>
                                        <p:tgtEl>
                                          <p:spTgt spid="9">
                                            <p:txEl>
                                              <p:pRg st="5" end="5"/>
                                            </p:txEl>
                                          </p:spTgt>
                                        </p:tgtEl>
                                      </p:cBhvr>
                                    </p:animEffect>
                                    <p:anim calcmode="lin" valueType="num">
                                      <p:cBhvr>
                                        <p:cTn id="31"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2"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t>Hodnocení – kde jsem nevěděl, jak odpovědět</a:t>
            </a:r>
            <a:endParaRPr lang="cs-CZ" sz="4800" dirty="0"/>
          </a:p>
        </p:txBody>
      </p:sp>
      <p:sp>
        <p:nvSpPr>
          <p:cNvPr id="9" name="TextovéPole 8"/>
          <p:cNvSpPr txBox="1"/>
          <p:nvPr/>
        </p:nvSpPr>
        <p:spPr>
          <a:xfrm>
            <a:off x="145615" y="1449943"/>
            <a:ext cx="11900769" cy="4524315"/>
          </a:xfrm>
          <a:prstGeom prst="rect">
            <a:avLst/>
          </a:prstGeom>
          <a:noFill/>
        </p:spPr>
        <p:txBody>
          <a:bodyPr wrap="square" rtlCol="0">
            <a:spAutoFit/>
          </a:bodyPr>
          <a:lstStyle/>
          <a:p>
            <a:pPr algn="just"/>
            <a:r>
              <a:rPr lang="cs-CZ" sz="3200" b="1" i="1" dirty="0" smtClean="0"/>
              <a:t>Naplňujeme vizi školy? </a:t>
            </a:r>
            <a:r>
              <a:rPr lang="cs-CZ" sz="3200" i="1" dirty="0" smtClean="0"/>
              <a:t>– vyšlo 3,5</a:t>
            </a:r>
            <a:endParaRPr lang="cs-CZ" sz="3200" i="1" dirty="0"/>
          </a:p>
          <a:p>
            <a:pPr algn="just"/>
            <a:r>
              <a:rPr lang="cs-CZ" sz="3200" dirty="0" smtClean="0"/>
              <a:t>Jakou máme vizi školy? Já to nevím.</a:t>
            </a:r>
            <a:endParaRPr lang="cs-CZ" sz="3200" dirty="0"/>
          </a:p>
          <a:p>
            <a:pPr algn="just"/>
            <a:endParaRPr lang="cs-CZ" sz="3200" dirty="0"/>
          </a:p>
          <a:p>
            <a:pPr algn="just"/>
            <a:r>
              <a:rPr lang="cs-CZ" sz="3200" b="1" i="1" dirty="0"/>
              <a:t>Vytváříme žákům prostředí pro jejich seberealizaci</a:t>
            </a:r>
            <a:r>
              <a:rPr lang="cs-CZ" sz="3200" b="1" i="1" dirty="0" smtClean="0"/>
              <a:t>? </a:t>
            </a:r>
            <a:r>
              <a:rPr lang="cs-CZ" sz="3200" i="1" dirty="0" smtClean="0"/>
              <a:t>– vyšlo 4,14</a:t>
            </a:r>
          </a:p>
          <a:p>
            <a:pPr algn="just"/>
            <a:r>
              <a:rPr lang="cs-CZ" sz="3200" i="1" dirty="0" smtClean="0"/>
              <a:t>Jak to děláme?</a:t>
            </a:r>
          </a:p>
          <a:p>
            <a:pPr algn="just"/>
            <a:endParaRPr lang="cs-CZ" sz="3200" i="1" dirty="0"/>
          </a:p>
          <a:p>
            <a:pPr algn="just"/>
            <a:r>
              <a:rPr lang="cs-CZ" sz="3200" b="1" i="1" dirty="0"/>
              <a:t>Vedeme žáky k samostatnému vytváření jejich názoru na umělecké dílo</a:t>
            </a:r>
            <a:r>
              <a:rPr lang="cs-CZ" sz="3200" b="1" i="1" dirty="0" smtClean="0"/>
              <a:t>? </a:t>
            </a:r>
            <a:r>
              <a:rPr lang="cs-CZ" sz="3200" i="1" dirty="0" smtClean="0"/>
              <a:t>– vyšlo 3,9</a:t>
            </a:r>
            <a:endParaRPr lang="cs-CZ" sz="3200" b="1" i="1" dirty="0" smtClean="0"/>
          </a:p>
          <a:p>
            <a:pPr algn="just"/>
            <a:r>
              <a:rPr lang="cs-CZ" sz="3200" dirty="0" smtClean="0"/>
              <a:t>Co tím máme na mysli?</a:t>
            </a:r>
            <a:endParaRPr lang="cs-CZ" sz="3200"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83713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mph" presetSubtype="2" fill="hold" grpId="1" nodeType="afterEffect">
                                  <p:stCondLst>
                                    <p:cond delay="0"/>
                                  </p:stCondLst>
                                  <p:childTnLst>
                                    <p:animClr clrSpc="rgb" dir="cw">
                                      <p:cBhvr override="childStyle">
                                        <p:cTn id="12" dur="2000" fill="hold"/>
                                        <p:tgtEl>
                                          <p:spTgt spid="8"/>
                                        </p:tgtEl>
                                        <p:attrNameLst>
                                          <p:attrName>style.color</p:attrName>
                                        </p:attrNameLst>
                                      </p:cBhvr>
                                      <p:to>
                                        <a:srgbClr val="FC3222"/>
                                      </p:to>
                                    </p:animClr>
                                  </p:childTnLst>
                                </p:cTn>
                              </p:par>
                              <p:par>
                                <p:cTn id="13" presetID="42"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42" presetClass="entr" presetSubtype="0" fill="hold" nodeType="after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1000"/>
                                        <p:tgtEl>
                                          <p:spTgt spid="9">
                                            <p:txEl>
                                              <p:pRg st="0" end="0"/>
                                            </p:txEl>
                                          </p:spTgt>
                                        </p:tgtEl>
                                      </p:cBhvr>
                                    </p:animEffect>
                                    <p:anim calcmode="lin" valueType="num">
                                      <p:cBhvr>
                                        <p:cTn id="2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Effect transition="in" filter="fade">
                                      <p:cBhvr>
                                        <p:cTn id="28" dur="1000"/>
                                        <p:tgtEl>
                                          <p:spTgt spid="9">
                                            <p:txEl>
                                              <p:pRg st="1" end="1"/>
                                            </p:txEl>
                                          </p:spTgt>
                                        </p:tgtEl>
                                      </p:cBhvr>
                                    </p:animEffect>
                                    <p:anim calcmode="lin" valueType="num">
                                      <p:cBhvr>
                                        <p:cTn id="29"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Effect transition="in" filter="fade">
                                      <p:cBhvr>
                                        <p:cTn id="35" dur="1000"/>
                                        <p:tgtEl>
                                          <p:spTgt spid="9">
                                            <p:txEl>
                                              <p:pRg st="3" end="3"/>
                                            </p:txEl>
                                          </p:spTgt>
                                        </p:tgtEl>
                                      </p:cBhvr>
                                    </p:animEffect>
                                    <p:anim calcmode="lin" valueType="num">
                                      <p:cBhvr>
                                        <p:cTn id="36"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1000"/>
                            </p:stCondLst>
                            <p:childTnLst>
                              <p:par>
                                <p:cTn id="39" presetID="42" presetClass="entr" presetSubtype="0" fill="hold" nodeType="afterEffect">
                                  <p:stCondLst>
                                    <p:cond delay="0"/>
                                  </p:stCondLst>
                                  <p:childTnLst>
                                    <p:set>
                                      <p:cBhvr>
                                        <p:cTn id="40" dur="1" fill="hold">
                                          <p:stCondLst>
                                            <p:cond delay="0"/>
                                          </p:stCondLst>
                                        </p:cTn>
                                        <p:tgtEl>
                                          <p:spTgt spid="9">
                                            <p:txEl>
                                              <p:pRg st="4" end="4"/>
                                            </p:txEl>
                                          </p:spTgt>
                                        </p:tgtEl>
                                        <p:attrNameLst>
                                          <p:attrName>style.visibility</p:attrName>
                                        </p:attrNameLst>
                                      </p:cBhvr>
                                      <p:to>
                                        <p:strVal val="visible"/>
                                      </p:to>
                                    </p:set>
                                    <p:animEffect transition="in" filter="fade">
                                      <p:cBhvr>
                                        <p:cTn id="41" dur="1000"/>
                                        <p:tgtEl>
                                          <p:spTgt spid="9">
                                            <p:txEl>
                                              <p:pRg st="4" end="4"/>
                                            </p:txEl>
                                          </p:spTgt>
                                        </p:tgtEl>
                                      </p:cBhvr>
                                    </p:animEffect>
                                    <p:anim calcmode="lin" valueType="num">
                                      <p:cBhvr>
                                        <p:cTn id="42"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9">
                                            <p:txEl>
                                              <p:pRg st="6" end="6"/>
                                            </p:txEl>
                                          </p:spTgt>
                                        </p:tgtEl>
                                        <p:attrNameLst>
                                          <p:attrName>style.visibility</p:attrName>
                                        </p:attrNameLst>
                                      </p:cBhvr>
                                      <p:to>
                                        <p:strVal val="visible"/>
                                      </p:to>
                                    </p:set>
                                    <p:animEffect transition="in" filter="fade">
                                      <p:cBhvr>
                                        <p:cTn id="48" dur="1000"/>
                                        <p:tgtEl>
                                          <p:spTgt spid="9">
                                            <p:txEl>
                                              <p:pRg st="6" end="6"/>
                                            </p:txEl>
                                          </p:spTgt>
                                        </p:tgtEl>
                                      </p:cBhvr>
                                    </p:animEffect>
                                    <p:anim calcmode="lin" valueType="num">
                                      <p:cBhvr>
                                        <p:cTn id="49"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par>
                          <p:cTn id="51" fill="hold">
                            <p:stCondLst>
                              <p:cond delay="1000"/>
                            </p:stCondLst>
                            <p:childTnLst>
                              <p:par>
                                <p:cTn id="52" presetID="42" presetClass="entr" presetSubtype="0" fill="hold" nodeType="afterEffect">
                                  <p:stCondLst>
                                    <p:cond delay="0"/>
                                  </p:stCondLst>
                                  <p:childTnLst>
                                    <p:set>
                                      <p:cBhvr>
                                        <p:cTn id="53" dur="1" fill="hold">
                                          <p:stCondLst>
                                            <p:cond delay="0"/>
                                          </p:stCondLst>
                                        </p:cTn>
                                        <p:tgtEl>
                                          <p:spTgt spid="9">
                                            <p:txEl>
                                              <p:pRg st="7" end="7"/>
                                            </p:txEl>
                                          </p:spTgt>
                                        </p:tgtEl>
                                        <p:attrNameLst>
                                          <p:attrName>style.visibility</p:attrName>
                                        </p:attrNameLst>
                                      </p:cBhvr>
                                      <p:to>
                                        <p:strVal val="visible"/>
                                      </p:to>
                                    </p:set>
                                    <p:animEffect transition="in" filter="fade">
                                      <p:cBhvr>
                                        <p:cTn id="54" dur="1000"/>
                                        <p:tgtEl>
                                          <p:spTgt spid="9">
                                            <p:txEl>
                                              <p:pRg st="7" end="7"/>
                                            </p:txEl>
                                          </p:spTgt>
                                        </p:tgtEl>
                                      </p:cBhvr>
                                    </p:animEffect>
                                    <p:anim calcmode="lin" valueType="num">
                                      <p:cBhvr>
                                        <p:cTn id="55"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jsem nevěděl, jak odpovědět</a:t>
            </a:r>
            <a:endParaRPr lang="cs-CZ" sz="4800" dirty="0">
              <a:solidFill>
                <a:srgbClr val="FF0000"/>
              </a:solidFill>
            </a:endParaRPr>
          </a:p>
        </p:txBody>
      </p:sp>
      <p:sp>
        <p:nvSpPr>
          <p:cNvPr id="9" name="TextovéPole 8"/>
          <p:cNvSpPr txBox="1"/>
          <p:nvPr/>
        </p:nvSpPr>
        <p:spPr>
          <a:xfrm>
            <a:off x="169682" y="1655623"/>
            <a:ext cx="11900769" cy="4031873"/>
          </a:xfrm>
          <a:prstGeom prst="rect">
            <a:avLst/>
          </a:prstGeom>
          <a:noFill/>
        </p:spPr>
        <p:txBody>
          <a:bodyPr wrap="square" rtlCol="0">
            <a:spAutoFit/>
          </a:bodyPr>
          <a:lstStyle/>
          <a:p>
            <a:pPr algn="just"/>
            <a:r>
              <a:rPr lang="cs-CZ" sz="3200" b="1" i="1" dirty="0"/>
              <a:t>Vedeme s žáky dialogy o hodnotách uměleckých děl</a:t>
            </a:r>
            <a:r>
              <a:rPr lang="cs-CZ" sz="3200" b="1" i="1" dirty="0" smtClean="0"/>
              <a:t>? </a:t>
            </a:r>
            <a:r>
              <a:rPr lang="cs-CZ" sz="3200" i="1" dirty="0" smtClean="0"/>
              <a:t>– vyšlo 3,7</a:t>
            </a:r>
            <a:endParaRPr lang="cs-CZ" sz="3200" b="1" i="1" dirty="0" smtClean="0"/>
          </a:p>
          <a:p>
            <a:pPr algn="just"/>
            <a:r>
              <a:rPr lang="cs-CZ" sz="3200" dirty="0" smtClean="0"/>
              <a:t>Jak to děláme?</a:t>
            </a:r>
          </a:p>
          <a:p>
            <a:pPr algn="just"/>
            <a:endParaRPr lang="cs-CZ" sz="3200" b="1" i="1" dirty="0" smtClean="0"/>
          </a:p>
          <a:p>
            <a:pPr algn="just"/>
            <a:r>
              <a:rPr lang="cs-CZ" sz="3200" b="1" i="1" dirty="0"/>
              <a:t>Vedeme žáky k týmové spolupráci</a:t>
            </a:r>
            <a:r>
              <a:rPr lang="cs-CZ" sz="3200" b="1" i="1" dirty="0" smtClean="0"/>
              <a:t>? </a:t>
            </a:r>
            <a:r>
              <a:rPr lang="cs-CZ" sz="3200" i="1" dirty="0" smtClean="0"/>
              <a:t>– vyšlo 4,5</a:t>
            </a:r>
            <a:endParaRPr lang="cs-CZ" sz="3200" b="1" i="1" dirty="0" smtClean="0"/>
          </a:p>
          <a:p>
            <a:pPr algn="just"/>
            <a:r>
              <a:rPr lang="cs-CZ" sz="3200" dirty="0" smtClean="0"/>
              <a:t>Jak to děláme?</a:t>
            </a:r>
          </a:p>
          <a:p>
            <a:pPr algn="just"/>
            <a:r>
              <a:rPr lang="cs-CZ" sz="3200" dirty="0" smtClean="0"/>
              <a:t>Někdo zde přidal poznámku:</a:t>
            </a:r>
          </a:p>
          <a:p>
            <a:pPr marL="457200" indent="-457200" algn="just">
              <a:buFontTx/>
              <a:buChar char="-"/>
            </a:pPr>
            <a:r>
              <a:rPr lang="cs-CZ" sz="3200" dirty="0" smtClean="0"/>
              <a:t>„</a:t>
            </a:r>
            <a:r>
              <a:rPr lang="cs-CZ" sz="3200" i="1" dirty="0" smtClean="0"/>
              <a:t>LDO </a:t>
            </a:r>
            <a:r>
              <a:rPr lang="cs-CZ" sz="3200" i="1" dirty="0"/>
              <a:t>ano, TO ano, VO méně, HO vychovává individuálně, jejich orchestry situaci zlepšují</a:t>
            </a:r>
            <a:r>
              <a:rPr lang="cs-CZ" sz="3200" i="1" dirty="0" smtClean="0"/>
              <a:t>.“</a:t>
            </a:r>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3046930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fade">
                                      <p:cBhvr>
                                        <p:cTn id="20" dur="1000"/>
                                        <p:tgtEl>
                                          <p:spTgt spid="9">
                                            <p:txEl>
                                              <p:pRg st="3" end="3"/>
                                            </p:txEl>
                                          </p:spTgt>
                                        </p:tgtEl>
                                      </p:cBhvr>
                                    </p:animEffect>
                                    <p:anim calcmode="lin" valueType="num">
                                      <p:cBhvr>
                                        <p:cTn id="21"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9">
                                            <p:txEl>
                                              <p:pRg st="4" end="4"/>
                                            </p:txEl>
                                          </p:spTgt>
                                        </p:tgtEl>
                                        <p:attrNameLst>
                                          <p:attrName>style.visibility</p:attrName>
                                        </p:attrNameLst>
                                      </p:cBhvr>
                                      <p:to>
                                        <p:strVal val="visible"/>
                                      </p:to>
                                    </p:set>
                                    <p:animEffect transition="in" filter="fade">
                                      <p:cBhvr>
                                        <p:cTn id="26" dur="1000"/>
                                        <p:tgtEl>
                                          <p:spTgt spid="9">
                                            <p:txEl>
                                              <p:pRg st="4" end="4"/>
                                            </p:txEl>
                                          </p:spTgt>
                                        </p:tgtEl>
                                      </p:cBhvr>
                                    </p:animEffect>
                                    <p:anim calcmode="lin" valueType="num">
                                      <p:cBhvr>
                                        <p:cTn id="2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nodeType="after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1000"/>
                                        <p:tgtEl>
                                          <p:spTgt spid="9">
                                            <p:txEl>
                                              <p:pRg st="5" end="5"/>
                                            </p:txEl>
                                          </p:spTgt>
                                        </p:tgtEl>
                                      </p:cBhvr>
                                    </p:animEffect>
                                    <p:anim calcmode="lin" valueType="num">
                                      <p:cBhvr>
                                        <p:cTn id="3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9">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1000"/>
                                        <p:tgtEl>
                                          <p:spTgt spid="9">
                                            <p:txEl>
                                              <p:pRg st="6" end="6"/>
                                            </p:txEl>
                                          </p:spTgt>
                                        </p:tgtEl>
                                      </p:cBhvr>
                                    </p:animEffect>
                                    <p:anim calcmode="lin" valueType="num">
                                      <p:cBhvr>
                                        <p:cTn id="38"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solidFill>
                  <a:srgbClr val="FF0000"/>
                </a:solidFill>
              </a:rPr>
              <a:t>Hodnocení – kde jsem nevěděl, jak odpovědět</a:t>
            </a:r>
            <a:endParaRPr lang="cs-CZ" sz="4800" dirty="0">
              <a:solidFill>
                <a:srgbClr val="FF0000"/>
              </a:solidFill>
            </a:endParaRPr>
          </a:p>
        </p:txBody>
      </p:sp>
      <p:sp>
        <p:nvSpPr>
          <p:cNvPr id="9" name="TextovéPole 8"/>
          <p:cNvSpPr txBox="1"/>
          <p:nvPr/>
        </p:nvSpPr>
        <p:spPr>
          <a:xfrm>
            <a:off x="145615" y="1863475"/>
            <a:ext cx="11900769" cy="4524315"/>
          </a:xfrm>
          <a:prstGeom prst="rect">
            <a:avLst/>
          </a:prstGeom>
          <a:noFill/>
        </p:spPr>
        <p:txBody>
          <a:bodyPr wrap="square" rtlCol="0">
            <a:spAutoFit/>
          </a:bodyPr>
          <a:lstStyle/>
          <a:p>
            <a:pPr algn="just"/>
            <a:r>
              <a:rPr lang="cs-CZ" sz="3200" b="1" i="1" dirty="0" smtClean="0"/>
              <a:t>Spolupracujeme </a:t>
            </a:r>
            <a:r>
              <a:rPr lang="cs-CZ" sz="3200" b="1" i="1" dirty="0"/>
              <a:t>s rodiči</a:t>
            </a:r>
            <a:r>
              <a:rPr lang="cs-CZ" sz="3200" b="1" i="1" dirty="0" smtClean="0"/>
              <a:t>? </a:t>
            </a:r>
            <a:r>
              <a:rPr lang="cs-CZ" sz="3200" i="1" dirty="0" smtClean="0"/>
              <a:t>– vyšlo 4,2</a:t>
            </a:r>
            <a:endParaRPr lang="cs-CZ" sz="3200" b="1" i="1" dirty="0" smtClean="0"/>
          </a:p>
          <a:p>
            <a:pPr algn="just"/>
            <a:r>
              <a:rPr lang="cs-CZ" sz="3200" dirty="0" smtClean="0"/>
              <a:t>Jak to děláme?</a:t>
            </a:r>
          </a:p>
          <a:p>
            <a:pPr algn="just"/>
            <a:endParaRPr lang="cs-CZ" sz="3200" dirty="0"/>
          </a:p>
          <a:p>
            <a:pPr algn="just"/>
            <a:r>
              <a:rPr lang="cs-CZ" sz="3200" b="1" i="1" dirty="0"/>
              <a:t>Přizpůsobujeme všechny metody a formy práce věku a mentálnímu vývoji </a:t>
            </a:r>
            <a:r>
              <a:rPr lang="cs-CZ" sz="3200" b="1" i="1" dirty="0" smtClean="0"/>
              <a:t>žáka?</a:t>
            </a:r>
            <a:r>
              <a:rPr lang="cs-CZ" b="1" i="1" dirty="0"/>
              <a:t> </a:t>
            </a:r>
            <a:r>
              <a:rPr lang="cs-CZ" sz="3200" i="1" dirty="0"/>
              <a:t>– vyšlo </a:t>
            </a:r>
            <a:r>
              <a:rPr lang="cs-CZ" sz="3200" i="1" dirty="0" smtClean="0"/>
              <a:t>4,14</a:t>
            </a:r>
          </a:p>
          <a:p>
            <a:pPr algn="just"/>
            <a:r>
              <a:rPr lang="cs-CZ" sz="3200" dirty="0" smtClean="0"/>
              <a:t>Jak to děláme?</a:t>
            </a:r>
          </a:p>
          <a:p>
            <a:pPr algn="just"/>
            <a:endParaRPr lang="cs-CZ" sz="3200" dirty="0"/>
          </a:p>
          <a:p>
            <a:pPr algn="just"/>
            <a:r>
              <a:rPr lang="cs-CZ" sz="3200" b="1" i="1" dirty="0"/>
              <a:t>Vedeme žáky k sebehodnocení</a:t>
            </a:r>
            <a:r>
              <a:rPr lang="cs-CZ" sz="3200" b="1" i="1" dirty="0" smtClean="0"/>
              <a:t>? </a:t>
            </a:r>
            <a:r>
              <a:rPr lang="cs-CZ" sz="3200" i="1" dirty="0" smtClean="0"/>
              <a:t>– vyšlo 3,93</a:t>
            </a:r>
            <a:endParaRPr lang="cs-CZ" sz="3200" b="1" i="1" dirty="0" smtClean="0"/>
          </a:p>
          <a:p>
            <a:pPr algn="just"/>
            <a:r>
              <a:rPr lang="cs-CZ" sz="3200" dirty="0" smtClean="0"/>
              <a:t>Jak to děláme?</a:t>
            </a:r>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235217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Effect transition="in" filter="fade">
                                      <p:cBhvr>
                                        <p:cTn id="13" dur="1000"/>
                                        <p:tgtEl>
                                          <p:spTgt spid="9">
                                            <p:txEl>
                                              <p:pRg st="1" end="1"/>
                                            </p:txEl>
                                          </p:spTgt>
                                        </p:tgtEl>
                                      </p:cBhvr>
                                    </p:animEffect>
                                    <p:anim calcmode="lin" valueType="num">
                                      <p:cBhvr>
                                        <p:cTn id="1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fade">
                                      <p:cBhvr>
                                        <p:cTn id="20" dur="1000"/>
                                        <p:tgtEl>
                                          <p:spTgt spid="9">
                                            <p:txEl>
                                              <p:pRg st="3" end="3"/>
                                            </p:txEl>
                                          </p:spTgt>
                                        </p:tgtEl>
                                      </p:cBhvr>
                                    </p:animEffect>
                                    <p:anim calcmode="lin" valueType="num">
                                      <p:cBhvr>
                                        <p:cTn id="21"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2" presetClass="entr" presetSubtype="0" fill="hold" nodeType="afterEffect">
                                  <p:stCondLst>
                                    <p:cond delay="0"/>
                                  </p:stCondLst>
                                  <p:childTnLst>
                                    <p:set>
                                      <p:cBhvr>
                                        <p:cTn id="25" dur="1" fill="hold">
                                          <p:stCondLst>
                                            <p:cond delay="0"/>
                                          </p:stCondLst>
                                        </p:cTn>
                                        <p:tgtEl>
                                          <p:spTgt spid="9">
                                            <p:txEl>
                                              <p:pRg st="4" end="4"/>
                                            </p:txEl>
                                          </p:spTgt>
                                        </p:tgtEl>
                                        <p:attrNameLst>
                                          <p:attrName>style.visibility</p:attrName>
                                        </p:attrNameLst>
                                      </p:cBhvr>
                                      <p:to>
                                        <p:strVal val="visible"/>
                                      </p:to>
                                    </p:set>
                                    <p:animEffect transition="in" filter="fade">
                                      <p:cBhvr>
                                        <p:cTn id="26" dur="1000"/>
                                        <p:tgtEl>
                                          <p:spTgt spid="9">
                                            <p:txEl>
                                              <p:pRg st="4" end="4"/>
                                            </p:txEl>
                                          </p:spTgt>
                                        </p:tgtEl>
                                      </p:cBhvr>
                                    </p:animEffect>
                                    <p:anim calcmode="lin" valueType="num">
                                      <p:cBhvr>
                                        <p:cTn id="2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xEl>
                                              <p:pRg st="6" end="6"/>
                                            </p:txEl>
                                          </p:spTgt>
                                        </p:tgtEl>
                                        <p:attrNameLst>
                                          <p:attrName>style.visibility</p:attrName>
                                        </p:attrNameLst>
                                      </p:cBhvr>
                                      <p:to>
                                        <p:strVal val="visible"/>
                                      </p:to>
                                    </p:set>
                                    <p:animEffect transition="in" filter="fade">
                                      <p:cBhvr>
                                        <p:cTn id="33" dur="1000"/>
                                        <p:tgtEl>
                                          <p:spTgt spid="9">
                                            <p:txEl>
                                              <p:pRg st="6" end="6"/>
                                            </p:txEl>
                                          </p:spTgt>
                                        </p:tgtEl>
                                      </p:cBhvr>
                                    </p:animEffect>
                                    <p:anim calcmode="lin" valueType="num">
                                      <p:cBhvr>
                                        <p:cTn id="34" dur="1000" fill="hold"/>
                                        <p:tgtEl>
                                          <p:spTgt spid="9">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9">
                                            <p:txEl>
                                              <p:pRg st="6" end="6"/>
                                            </p:txEl>
                                          </p:spTgt>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2" presetClass="entr" presetSubtype="0" fill="hold" nodeType="afterEffect">
                                  <p:stCondLst>
                                    <p:cond delay="0"/>
                                  </p:stCondLst>
                                  <p:childTnLst>
                                    <p:set>
                                      <p:cBhvr>
                                        <p:cTn id="38" dur="1" fill="hold">
                                          <p:stCondLst>
                                            <p:cond delay="0"/>
                                          </p:stCondLst>
                                        </p:cTn>
                                        <p:tgtEl>
                                          <p:spTgt spid="9">
                                            <p:txEl>
                                              <p:pRg st="7" end="7"/>
                                            </p:txEl>
                                          </p:spTgt>
                                        </p:tgtEl>
                                        <p:attrNameLst>
                                          <p:attrName>style.visibility</p:attrName>
                                        </p:attrNameLst>
                                      </p:cBhvr>
                                      <p:to>
                                        <p:strVal val="visible"/>
                                      </p:to>
                                    </p:set>
                                    <p:animEffect transition="in" filter="fade">
                                      <p:cBhvr>
                                        <p:cTn id="39" dur="1000"/>
                                        <p:tgtEl>
                                          <p:spTgt spid="9">
                                            <p:txEl>
                                              <p:pRg st="7" end="7"/>
                                            </p:txEl>
                                          </p:spTgt>
                                        </p:tgtEl>
                                      </p:cBhvr>
                                    </p:animEffect>
                                    <p:anim calcmode="lin" valueType="num">
                                      <p:cBhvr>
                                        <p:cTn id="40" dur="10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375555" y="848412"/>
            <a:ext cx="3101418" cy="2130458"/>
          </a:xfrm>
          <a:prstGeom prst="rect">
            <a:avLst/>
          </a:prstGeom>
          <a:noFill/>
        </p:spPr>
        <p:txBody>
          <a:bodyPr wrap="square" rtlCol="0">
            <a:spAutoFit/>
          </a:bodyPr>
          <a:lstStyle/>
          <a:p>
            <a:endParaRPr lang="cs-CZ" dirty="0"/>
          </a:p>
        </p:txBody>
      </p:sp>
      <p:pic>
        <p:nvPicPr>
          <p:cNvPr id="6" name="Obrázek 5"/>
          <p:cNvPicPr>
            <a:picLocks noChangeAspect="1"/>
          </p:cNvPicPr>
          <p:nvPr/>
        </p:nvPicPr>
        <p:blipFill>
          <a:blip r:embed="rId2" cstate="print">
            <a:extLst>
              <a:ext uri="{BEBA8EAE-BF5A-486C-A8C5-ECC9F3942E4B}">
                <a14:imgProps xmlns:a14="http://schemas.microsoft.com/office/drawing/2010/main">
                  <a14:imgLayer r:embed="rId3">
                    <a14:imgEffect>
                      <a14:artisticBlur radius="4"/>
                    </a14:imgEffect>
                  </a14:imgLayer>
                </a14:imgProps>
              </a:ext>
              <a:ext uri="{28A0092B-C50C-407E-A947-70E740481C1C}">
                <a14:useLocalDpi xmlns:a14="http://schemas.microsoft.com/office/drawing/2010/main" val="0"/>
              </a:ext>
            </a:extLst>
          </a:blip>
          <a:stretch>
            <a:fillRect/>
          </a:stretch>
        </p:blipFill>
        <p:spPr>
          <a:xfrm>
            <a:off x="11660956" y="6421780"/>
            <a:ext cx="409495" cy="332131"/>
          </a:xfrm>
          <a:prstGeom prst="rect">
            <a:avLst/>
          </a:prstGeom>
        </p:spPr>
      </p:pic>
      <p:sp>
        <p:nvSpPr>
          <p:cNvPr id="7" name="TextovéPole 6"/>
          <p:cNvSpPr txBox="1"/>
          <p:nvPr/>
        </p:nvSpPr>
        <p:spPr>
          <a:xfrm>
            <a:off x="8804634" y="6446134"/>
            <a:ext cx="2931738" cy="307777"/>
          </a:xfrm>
          <a:prstGeom prst="rect">
            <a:avLst/>
          </a:prstGeom>
          <a:noFill/>
          <a:effectLst>
            <a:outerShdw blurRad="63500" dist="50800" dir="4800000" algn="ctr" rotWithShape="0">
              <a:srgbClr val="000000">
                <a:alpha val="49000"/>
              </a:srgbClr>
            </a:outerShdw>
          </a:effectLst>
        </p:spPr>
        <p:txBody>
          <a:bodyPr wrap="square" rtlCol="0">
            <a:spAutoFit/>
          </a:bodyPr>
          <a:lstStyle/>
          <a:p>
            <a:r>
              <a:rPr lang="cs-CZ" sz="1400" dirty="0" smtClean="0"/>
              <a:t>2. 10. 2019 Je ZUŠ Rýmařov úspěšná?</a:t>
            </a:r>
            <a:endParaRPr lang="cs-CZ" sz="1400" dirty="0"/>
          </a:p>
        </p:txBody>
      </p:sp>
      <p:sp>
        <p:nvSpPr>
          <p:cNvPr id="8" name="TextovéPole 7"/>
          <p:cNvSpPr txBox="1"/>
          <p:nvPr/>
        </p:nvSpPr>
        <p:spPr>
          <a:xfrm>
            <a:off x="0" y="65988"/>
            <a:ext cx="12192000" cy="830997"/>
          </a:xfrm>
          <a:prstGeom prst="rect">
            <a:avLst/>
          </a:prstGeom>
          <a:noFill/>
        </p:spPr>
        <p:txBody>
          <a:bodyPr wrap="square" rtlCol="0">
            <a:spAutoFit/>
          </a:bodyPr>
          <a:lstStyle/>
          <a:p>
            <a:pPr algn="ctr"/>
            <a:r>
              <a:rPr lang="cs-CZ" sz="4800" dirty="0" smtClean="0"/>
              <a:t>Hodnocení – kde jsme silní</a:t>
            </a:r>
            <a:endParaRPr lang="cs-CZ" sz="4800" dirty="0"/>
          </a:p>
        </p:txBody>
      </p:sp>
      <p:sp>
        <p:nvSpPr>
          <p:cNvPr id="9" name="TextovéPole 8"/>
          <p:cNvSpPr txBox="1"/>
          <p:nvPr/>
        </p:nvSpPr>
        <p:spPr>
          <a:xfrm>
            <a:off x="145615" y="2191087"/>
            <a:ext cx="11900769" cy="4031873"/>
          </a:xfrm>
          <a:prstGeom prst="rect">
            <a:avLst/>
          </a:prstGeom>
          <a:noFill/>
        </p:spPr>
        <p:txBody>
          <a:bodyPr wrap="square" rtlCol="0">
            <a:spAutoFit/>
          </a:bodyPr>
          <a:lstStyle/>
          <a:p>
            <a:pPr algn="just"/>
            <a:r>
              <a:rPr lang="cs-CZ" sz="3200" b="1" i="1" dirty="0"/>
              <a:t>Jsme školou </a:t>
            </a:r>
            <a:r>
              <a:rPr lang="cs-CZ" sz="3200" b="1" i="1" dirty="0" smtClean="0"/>
              <a:t>projektovou? </a:t>
            </a:r>
            <a:r>
              <a:rPr lang="cs-CZ" sz="3200" i="1" dirty="0" smtClean="0"/>
              <a:t>– vyšlo 4,7</a:t>
            </a:r>
            <a:r>
              <a:rPr lang="cs-CZ" sz="3200" b="1" i="1" dirty="0" smtClean="0"/>
              <a:t> </a:t>
            </a:r>
          </a:p>
          <a:p>
            <a:pPr algn="just"/>
            <a:r>
              <a:rPr lang="cs-CZ" sz="3200" dirty="0" smtClean="0"/>
              <a:t>Já k tomu dodávám, že mezinárodní projekty nám jdou, celoškolní projekty ne. Ale k tomu se dostaneme později.</a:t>
            </a:r>
          </a:p>
          <a:p>
            <a:pPr algn="just"/>
            <a:endParaRPr lang="cs-CZ" sz="3200" dirty="0"/>
          </a:p>
          <a:p>
            <a:pPr algn="just"/>
            <a:r>
              <a:rPr lang="cs-CZ" sz="3200" b="1" i="1" dirty="0"/>
              <a:t>Jsme školou pro všechny</a:t>
            </a:r>
            <a:r>
              <a:rPr lang="cs-CZ" sz="3200" b="1" i="1" dirty="0" smtClean="0"/>
              <a:t>? </a:t>
            </a:r>
            <a:r>
              <a:rPr lang="cs-CZ" sz="3200" i="1" dirty="0" smtClean="0"/>
              <a:t>– vyšlo 4,14</a:t>
            </a:r>
            <a:endParaRPr lang="cs-CZ" sz="3200" b="1" i="1" dirty="0"/>
          </a:p>
          <a:p>
            <a:pPr algn="just"/>
            <a:r>
              <a:rPr lang="cs-CZ" sz="3200" dirty="0" smtClean="0"/>
              <a:t>Karel Cvrk – </a:t>
            </a:r>
            <a:r>
              <a:rPr lang="cs-CZ" sz="3200" i="1" dirty="0" smtClean="0"/>
              <a:t>„Jsme </a:t>
            </a:r>
            <a:r>
              <a:rPr lang="cs-CZ" sz="3200" i="1" dirty="0"/>
              <a:t>školou výběrovou, takže nejsme pro všechny</a:t>
            </a:r>
            <a:r>
              <a:rPr lang="cs-CZ" sz="3200" i="1" dirty="0" smtClean="0"/>
              <a:t>“</a:t>
            </a:r>
          </a:p>
          <a:p>
            <a:pPr algn="just"/>
            <a:r>
              <a:rPr lang="cs-CZ" sz="3200" dirty="0" smtClean="0"/>
              <a:t>Silvie Jablončíková – </a:t>
            </a:r>
            <a:r>
              <a:rPr lang="cs-CZ" sz="3200" i="1" dirty="0" smtClean="0"/>
              <a:t>„Bezbariérový </a:t>
            </a:r>
            <a:r>
              <a:rPr lang="cs-CZ" sz="3200" i="1" dirty="0"/>
              <a:t>přístup nemáme</a:t>
            </a:r>
            <a:r>
              <a:rPr lang="cs-CZ" sz="3200" i="1" dirty="0" smtClean="0"/>
              <a:t>😒“</a:t>
            </a:r>
            <a:endParaRPr lang="cs-CZ" sz="3200" i="1" dirty="0"/>
          </a:p>
          <a:p>
            <a:pPr algn="just"/>
            <a:endParaRPr lang="cs-CZ" sz="3200" dirty="0"/>
          </a:p>
        </p:txBody>
      </p:sp>
      <p:pic>
        <p:nvPicPr>
          <p:cNvPr id="10" name="Obrázek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9819" y="848412"/>
            <a:ext cx="1375884" cy="876520"/>
          </a:xfrm>
          <a:prstGeom prst="rect">
            <a:avLst/>
          </a:prstGeom>
        </p:spPr>
      </p:pic>
    </p:spTree>
    <p:extLst>
      <p:ext uri="{BB962C8B-B14F-4D97-AF65-F5344CB8AC3E}">
        <p14:creationId xmlns:p14="http://schemas.microsoft.com/office/powerpoint/2010/main" val="315950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mph" presetSubtype="2" fill="hold" nodeType="afterEffect">
                                  <p:stCondLst>
                                    <p:cond delay="0"/>
                                  </p:stCondLst>
                                  <p:childTnLst>
                                    <p:animClr clrSpc="rgb" dir="cw">
                                      <p:cBhvr override="childStyle">
                                        <p:cTn id="12" dur="2000" fill="hold"/>
                                        <p:tgtEl>
                                          <p:spTgt spid="8">
                                            <p:txEl>
                                              <p:pRg st="0" end="0"/>
                                            </p:txEl>
                                          </p:spTgt>
                                        </p:tgtEl>
                                        <p:attrNameLst>
                                          <p:attrName>style.color</p:attrName>
                                        </p:attrNameLst>
                                      </p:cBhvr>
                                      <p:to>
                                        <a:srgbClr val="FC3222"/>
                                      </p:to>
                                    </p:animClr>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42" presetClass="entr" presetSubtype="0" fill="hold" nodeType="afterEffect">
                                  <p:stCondLst>
                                    <p:cond delay="0"/>
                                  </p:stCondLst>
                                  <p:childTnLst>
                                    <p:set>
                                      <p:cBhvr>
                                        <p:cTn id="22" dur="1" fill="hold">
                                          <p:stCondLst>
                                            <p:cond delay="0"/>
                                          </p:stCondLst>
                                        </p:cTn>
                                        <p:tgtEl>
                                          <p:spTgt spid="9">
                                            <p:txEl>
                                              <p:pRg st="1" end="1"/>
                                            </p:txEl>
                                          </p:spTgt>
                                        </p:tgtEl>
                                        <p:attrNameLst>
                                          <p:attrName>style.visibility</p:attrName>
                                        </p:attrNameLst>
                                      </p:cBhvr>
                                      <p:to>
                                        <p:strVal val="visible"/>
                                      </p:to>
                                    </p:set>
                                    <p:animEffect transition="in" filter="fade">
                                      <p:cBhvr>
                                        <p:cTn id="23" dur="1000"/>
                                        <p:tgtEl>
                                          <p:spTgt spid="9">
                                            <p:txEl>
                                              <p:pRg st="1" end="1"/>
                                            </p:txEl>
                                          </p:spTgt>
                                        </p:tgtEl>
                                      </p:cBhvr>
                                    </p:animEffect>
                                    <p:anim calcmode="lin" valueType="num">
                                      <p:cBhvr>
                                        <p:cTn id="2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9">
                                            <p:txEl>
                                              <p:pRg st="3" end="3"/>
                                            </p:txEl>
                                          </p:spTgt>
                                        </p:tgtEl>
                                        <p:attrNameLst>
                                          <p:attrName>style.visibility</p:attrName>
                                        </p:attrNameLst>
                                      </p:cBhvr>
                                      <p:to>
                                        <p:strVal val="visible"/>
                                      </p:to>
                                    </p:set>
                                    <p:animEffect transition="in" filter="fade">
                                      <p:cBhvr>
                                        <p:cTn id="30" dur="1000"/>
                                        <p:tgtEl>
                                          <p:spTgt spid="9">
                                            <p:txEl>
                                              <p:pRg st="3" end="3"/>
                                            </p:txEl>
                                          </p:spTgt>
                                        </p:tgtEl>
                                      </p:cBhvr>
                                    </p:animEffect>
                                    <p:anim calcmode="lin" valueType="num">
                                      <p:cBhvr>
                                        <p:cTn id="31"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1000"/>
                            </p:stCondLst>
                            <p:childTnLst>
                              <p:par>
                                <p:cTn id="34" presetID="42" presetClass="entr" presetSubtype="0" fill="hold" nodeType="after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animEffect transition="in" filter="fade">
                                      <p:cBhvr>
                                        <p:cTn id="36" dur="1000"/>
                                        <p:tgtEl>
                                          <p:spTgt spid="9">
                                            <p:txEl>
                                              <p:pRg st="4" end="4"/>
                                            </p:txEl>
                                          </p:spTgt>
                                        </p:tgtEl>
                                      </p:cBhvr>
                                    </p:animEffect>
                                    <p:anim calcmode="lin" valueType="num">
                                      <p:cBhvr>
                                        <p:cTn id="37"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42" presetClass="entr" presetSubtype="0" fill="hold" nodeType="afterEffect">
                                  <p:stCondLst>
                                    <p:cond delay="0"/>
                                  </p:stCondLst>
                                  <p:childTnLst>
                                    <p:set>
                                      <p:cBhvr>
                                        <p:cTn id="41" dur="1" fill="hold">
                                          <p:stCondLst>
                                            <p:cond delay="0"/>
                                          </p:stCondLst>
                                        </p:cTn>
                                        <p:tgtEl>
                                          <p:spTgt spid="9">
                                            <p:txEl>
                                              <p:pRg st="5" end="5"/>
                                            </p:txEl>
                                          </p:spTgt>
                                        </p:tgtEl>
                                        <p:attrNameLst>
                                          <p:attrName>style.visibility</p:attrName>
                                        </p:attrNameLst>
                                      </p:cBhvr>
                                      <p:to>
                                        <p:strVal val="visible"/>
                                      </p:to>
                                    </p:set>
                                    <p:animEffect transition="in" filter="fade">
                                      <p:cBhvr>
                                        <p:cTn id="42" dur="1000"/>
                                        <p:tgtEl>
                                          <p:spTgt spid="9">
                                            <p:txEl>
                                              <p:pRg st="5" end="5"/>
                                            </p:txEl>
                                          </p:spTgt>
                                        </p:tgtEl>
                                      </p:cBhvr>
                                    </p:animEffect>
                                    <p:anim calcmode="lin" valueType="num">
                                      <p:cBhvr>
                                        <p:cTn id="43" dur="10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MS_Mappings xmlns="f47a1c86-7432-44a4-b9df-d1b274250307" xsi:nil="true"/>
    <IsNotebookLocked xmlns="f47a1c86-7432-44a4-b9df-d1b274250307" xsi:nil="true"/>
    <Invited_Members xmlns="f47a1c86-7432-44a4-b9df-d1b274250307" xsi:nil="true"/>
    <Math_Settings xmlns="f47a1c86-7432-44a4-b9df-d1b274250307" xsi:nil="true"/>
    <Has_Leaders_Only_SectionGroup xmlns="f47a1c86-7432-44a4-b9df-d1b274250307" xsi:nil="true"/>
    <Teachers xmlns="f47a1c86-7432-44a4-b9df-d1b274250307">
      <UserInfo>
        <DisplayName/>
        <AccountId xsi:nil="true"/>
        <AccountType/>
      </UserInfo>
    </Teachers>
    <Student_Groups xmlns="f47a1c86-7432-44a4-b9df-d1b274250307">
      <UserInfo>
        <DisplayName/>
        <AccountId xsi:nil="true"/>
        <AccountType/>
      </UserInfo>
    </Student_Groups>
    <Leaders xmlns="f47a1c86-7432-44a4-b9df-d1b274250307">
      <UserInfo>
        <DisplayName/>
        <AccountId xsi:nil="true"/>
        <AccountType/>
      </UserInfo>
    </Leaders>
    <Has_Teacher_Only_SectionGroup xmlns="f47a1c86-7432-44a4-b9df-d1b274250307" xsi:nil="true"/>
    <Students xmlns="f47a1c86-7432-44a4-b9df-d1b274250307">
      <UserInfo>
        <DisplayName/>
        <AccountId xsi:nil="true"/>
        <AccountType/>
      </UserInfo>
    </Students>
    <AppVersion xmlns="f47a1c86-7432-44a4-b9df-d1b274250307" xsi:nil="true"/>
    <Invited_Teachers xmlns="f47a1c86-7432-44a4-b9df-d1b274250307" xsi:nil="true"/>
    <Templates xmlns="f47a1c86-7432-44a4-b9df-d1b274250307" xsi:nil="true"/>
    <Self_Registration_Enabled xmlns="f47a1c86-7432-44a4-b9df-d1b274250307" xsi:nil="true"/>
    <Member_Groups xmlns="f47a1c86-7432-44a4-b9df-d1b274250307">
      <UserInfo>
        <DisplayName/>
        <AccountId xsi:nil="true"/>
        <AccountType/>
      </UserInfo>
    </Member_Groups>
    <TeamsChannelId xmlns="f47a1c86-7432-44a4-b9df-d1b274250307" xsi:nil="true"/>
    <DefaultSectionNames xmlns="f47a1c86-7432-44a4-b9df-d1b274250307" xsi:nil="true"/>
    <Is_Collaboration_Space_Locked xmlns="f47a1c86-7432-44a4-b9df-d1b274250307" xsi:nil="true"/>
    <Members xmlns="f47a1c86-7432-44a4-b9df-d1b274250307">
      <UserInfo>
        <DisplayName/>
        <AccountId xsi:nil="true"/>
        <AccountType/>
      </UserInfo>
    </Members>
    <NotebookType xmlns="f47a1c86-7432-44a4-b9df-d1b274250307" xsi:nil="true"/>
    <Distribution_Groups xmlns="f47a1c86-7432-44a4-b9df-d1b274250307" xsi:nil="true"/>
    <Invited_Students xmlns="f47a1c86-7432-44a4-b9df-d1b274250307" xsi:nil="true"/>
    <Invited_Leaders xmlns="f47a1c86-7432-44a4-b9df-d1b274250307" xsi:nil="true"/>
    <FolderType xmlns="f47a1c86-7432-44a4-b9df-d1b274250307" xsi:nil="true"/>
    <CultureName xmlns="f47a1c86-7432-44a4-b9df-d1b274250307" xsi:nil="true"/>
    <Owner xmlns="f47a1c86-7432-44a4-b9df-d1b274250307">
      <UserInfo>
        <DisplayName/>
        <AccountId xsi:nil="true"/>
        <AccountType/>
      </UserInfo>
    </Owner>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4B55F32241DA9F4598EED925703ED748" ma:contentTypeVersion="34" ma:contentTypeDescription="Vytvoří nový dokument" ma:contentTypeScope="" ma:versionID="d5c498a13734b8420a1041308e88a0e8">
  <xsd:schema xmlns:xsd="http://www.w3.org/2001/XMLSchema" xmlns:xs="http://www.w3.org/2001/XMLSchema" xmlns:p="http://schemas.microsoft.com/office/2006/metadata/properties" xmlns:ns3="f47a1c86-7432-44a4-b9df-d1b274250307" targetNamespace="http://schemas.microsoft.com/office/2006/metadata/properties" ma:root="true" ma:fieldsID="554e65a0b4beb37d73bc2e8bd6b1bd9c" ns3:_="">
    <xsd:import namespace="f47a1c86-7432-44a4-b9df-d1b27425030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Leaders" minOccurs="0"/>
                <xsd:element ref="ns3:Members" minOccurs="0"/>
                <xsd:element ref="ns3:Member_Groups" minOccurs="0"/>
                <xsd:element ref="ns3:Invited_Leaders" minOccurs="0"/>
                <xsd:element ref="ns3:Invited_Members" minOccurs="0"/>
                <xsd:element ref="ns3:Has_Leaders_Only_SectionGro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a1c86-7432-44a4-b9df-d1b2742503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NotebookType" ma:index="16" nillable="true" ma:displayName="Notebook Type" ma:internalName="NotebookType">
      <xsd:simpleType>
        <xsd:restriction base="dms:Text"/>
      </xsd:simpleType>
    </xsd:element>
    <xsd:element name="FolderType" ma:index="17" nillable="true" ma:displayName="Folder Type" ma:internalName="FolderType">
      <xsd:simpleType>
        <xsd:restriction base="dms:Text"/>
      </xsd:simpleType>
    </xsd:element>
    <xsd:element name="CultureName" ma:index="18" nillable="true" ma:displayName="Culture Name" ma:internalName="CultureName">
      <xsd:simpleType>
        <xsd:restriction base="dms:Text"/>
      </xsd:simpleType>
    </xsd:element>
    <xsd:element name="AppVersion" ma:index="19" nillable="true" ma:displayName="App Version" ma:internalName="AppVersion">
      <xsd:simpleType>
        <xsd:restriction base="dms:Text"/>
      </xsd:simpleType>
    </xsd:element>
    <xsd:element name="TeamsChannelId" ma:index="20" nillable="true" ma:displayName="Teams Channel Id" ma:internalName="TeamsChannelId">
      <xsd:simpleType>
        <xsd:restriction base="dms:Text"/>
      </xsd:simpleType>
    </xsd:element>
    <xsd:element name="Owner" ma:index="21"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2" nillable="true" ma:displayName="Math Settings" ma:internalName="Math_Settings">
      <xsd:simpleType>
        <xsd:restriction base="dms:Text"/>
      </xsd:simpleType>
    </xsd:element>
    <xsd:element name="DefaultSectionNames" ma:index="23" nillable="true" ma:displayName="Default Section Names" ma:internalName="DefaultSectionNames">
      <xsd:simpleType>
        <xsd:restriction base="dms:Note">
          <xsd:maxLength value="255"/>
        </xsd:restriction>
      </xsd:simpleType>
    </xsd:element>
    <xsd:element name="Templates" ma:index="24" nillable="true" ma:displayName="Templates" ma:internalName="Templates">
      <xsd:simpleType>
        <xsd:restriction base="dms:Note">
          <xsd:maxLength value="255"/>
        </xsd:restriction>
      </xsd:simpleType>
    </xsd:element>
    <xsd:element name="Teachers" ma:index="2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8" nillable="true" ma:displayName="Distribution Groups" ma:internalName="Distribution_Groups">
      <xsd:simpleType>
        <xsd:restriction base="dms:Note">
          <xsd:maxLength value="255"/>
        </xsd:restriction>
      </xsd:simpleType>
    </xsd:element>
    <xsd:element name="LMS_Mappings" ma:index="29" nillable="true" ma:displayName="LMS Mappings" ma:internalName="LMS_Mappings">
      <xsd:simpleType>
        <xsd:restriction base="dms:Note">
          <xsd:maxLength value="255"/>
        </xsd:restriction>
      </xsd:simpleType>
    </xsd:element>
    <xsd:element name="Invited_Teachers" ma:index="30" nillable="true" ma:displayName="Invited Teachers" ma:internalName="Invited_Teachers">
      <xsd:simpleType>
        <xsd:restriction base="dms:Note">
          <xsd:maxLength value="255"/>
        </xsd:restriction>
      </xsd:simpleType>
    </xsd:element>
    <xsd:element name="Invited_Students" ma:index="31" nillable="true" ma:displayName="Invited Students" ma:internalName="Invited_Students">
      <xsd:simpleType>
        <xsd:restriction base="dms:Note">
          <xsd:maxLength value="255"/>
        </xsd:restriction>
      </xsd:simpleType>
    </xsd:element>
    <xsd:element name="Self_Registration_Enabled" ma:index="32" nillable="true" ma:displayName="Self Registration Enabled" ma:internalName="Self_Registration_Enabled">
      <xsd:simpleType>
        <xsd:restriction base="dms:Boolean"/>
      </xsd:simpleType>
    </xsd:element>
    <xsd:element name="Has_Teacher_Only_SectionGroup" ma:index="33" nillable="true" ma:displayName="Has Teacher Only SectionGroup" ma:internalName="Has_Teacher_Only_SectionGroup">
      <xsd:simpleType>
        <xsd:restriction base="dms:Boolean"/>
      </xsd:simpleType>
    </xsd:element>
    <xsd:element name="Is_Collaboration_Space_Locked" ma:index="34" nillable="true" ma:displayName="Is Collaboration Space Locked" ma:internalName="Is_Collaboration_Space_Locked">
      <xsd:simpleType>
        <xsd:restriction base="dms:Boolean"/>
      </xsd:simpleType>
    </xsd:element>
    <xsd:element name="IsNotebookLocked" ma:index="35" nillable="true" ma:displayName="Is Notebook Locked" ma:internalName="IsNotebookLocked">
      <xsd:simpleType>
        <xsd:restriction base="dms:Boolean"/>
      </xsd:simpleType>
    </xsd:element>
    <xsd:element name="Leaders" ma:index="36"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7"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8"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39" nillable="true" ma:displayName="Invited Leaders" ma:internalName="Invited_Leaders">
      <xsd:simpleType>
        <xsd:restriction base="dms:Note">
          <xsd:maxLength value="255"/>
        </xsd:restriction>
      </xsd:simpleType>
    </xsd:element>
    <xsd:element name="Invited_Members" ma:index="40" nillable="true" ma:displayName="Invited Members" ma:internalName="Invited_Members">
      <xsd:simpleType>
        <xsd:restriction base="dms:Note">
          <xsd:maxLength value="255"/>
        </xsd:restriction>
      </xsd:simpleType>
    </xsd:element>
    <xsd:element name="Has_Leaders_Only_SectionGroup" ma:index="41" nillable="true" ma:displayName="Has Leaders Only SectionGroup" ma:internalName="Has_Leaders_Only_SectionGroup">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3B8DB3-C15E-4733-976B-8A074EEE9A62}">
  <ds:schemaRefs>
    <ds:schemaRef ds:uri="http://schemas.microsoft.com/sharepoint/v3/contenttype/forms"/>
  </ds:schemaRefs>
</ds:datastoreItem>
</file>

<file path=customXml/itemProps2.xml><?xml version="1.0" encoding="utf-8"?>
<ds:datastoreItem xmlns:ds="http://schemas.openxmlformats.org/officeDocument/2006/customXml" ds:itemID="{106A76AC-189F-498F-A8F9-145F67AC9C7F}">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f47a1c86-7432-44a4-b9df-d1b274250307"/>
    <ds:schemaRef ds:uri="http://www.w3.org/XML/1998/namespace"/>
  </ds:schemaRefs>
</ds:datastoreItem>
</file>

<file path=customXml/itemProps3.xml><?xml version="1.0" encoding="utf-8"?>
<ds:datastoreItem xmlns:ds="http://schemas.openxmlformats.org/officeDocument/2006/customXml" ds:itemID="{07DBA51D-3AB0-4B9C-8F69-9C3D7FE530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7a1c86-7432-44a4-b9df-d1b2742503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196</TotalTime>
  <Words>1636</Words>
  <Application>Microsoft Office PowerPoint</Application>
  <PresentationFormat>Širokoúhlá obrazovka</PresentationFormat>
  <Paragraphs>152</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Jiří Taufer</dc:creator>
  <cp:lastModifiedBy>Jiří Taufer</cp:lastModifiedBy>
  <cp:revision>49</cp:revision>
  <dcterms:created xsi:type="dcterms:W3CDTF">2019-09-19T06:34:45Z</dcterms:created>
  <dcterms:modified xsi:type="dcterms:W3CDTF">2019-10-01T08:49:41Z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0x0101004B55F32241DA9F4598EED925703ED748</vt:lpwstr>
  </property>
</Properties>
</file>